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4" r:id="rId1"/>
  </p:sldMasterIdLst>
  <p:notesMasterIdLst>
    <p:notesMasterId r:id="rId30"/>
  </p:notesMasterIdLst>
  <p:handoutMasterIdLst>
    <p:handoutMasterId r:id="rId31"/>
  </p:handoutMasterIdLst>
  <p:sldIdLst>
    <p:sldId id="256" r:id="rId2"/>
    <p:sldId id="344" r:id="rId3"/>
    <p:sldId id="367" r:id="rId4"/>
    <p:sldId id="431" r:id="rId5"/>
    <p:sldId id="368" r:id="rId6"/>
    <p:sldId id="369" r:id="rId7"/>
    <p:sldId id="414" r:id="rId8"/>
    <p:sldId id="415" r:id="rId9"/>
    <p:sldId id="370" r:id="rId10"/>
    <p:sldId id="455" r:id="rId11"/>
    <p:sldId id="417" r:id="rId12"/>
    <p:sldId id="416" r:id="rId13"/>
    <p:sldId id="371" r:id="rId14"/>
    <p:sldId id="420" r:id="rId15"/>
    <p:sldId id="419" r:id="rId16"/>
    <p:sldId id="423" r:id="rId17"/>
    <p:sldId id="449" r:id="rId18"/>
    <p:sldId id="450" r:id="rId19"/>
    <p:sldId id="451" r:id="rId20"/>
    <p:sldId id="452" r:id="rId21"/>
    <p:sldId id="376" r:id="rId22"/>
    <p:sldId id="379" r:id="rId23"/>
    <p:sldId id="456" r:id="rId24"/>
    <p:sldId id="461" r:id="rId25"/>
    <p:sldId id="462" r:id="rId26"/>
    <p:sldId id="463" r:id="rId27"/>
    <p:sldId id="448" r:id="rId28"/>
    <p:sldId id="351" r:id="rId29"/>
  </p:sldIdLst>
  <p:sldSz cx="9144000" cy="6858000" type="screen4x3"/>
  <p:notesSz cx="9875838" cy="6799263"/>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FD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5" autoAdjust="0"/>
    <p:restoredTop sz="94721" autoAdjust="0"/>
  </p:normalViewPr>
  <p:slideViewPr>
    <p:cSldViewPr>
      <p:cViewPr varScale="1">
        <p:scale>
          <a:sx n="118" d="100"/>
          <a:sy n="118" d="100"/>
        </p:scale>
        <p:origin x="84" y="102"/>
      </p:cViewPr>
      <p:guideLst>
        <p:guide orient="horz" pos="2160"/>
        <p:guide pos="2880"/>
      </p:guideLst>
    </p:cSldViewPr>
  </p:slideViewPr>
  <p:outlineViewPr>
    <p:cViewPr>
      <p:scale>
        <a:sx n="33" d="100"/>
        <a:sy n="33" d="100"/>
      </p:scale>
      <p:origin x="0" y="-25836"/>
    </p:cViewPr>
  </p:outlineViewPr>
  <p:notesTextViewPr>
    <p:cViewPr>
      <p:scale>
        <a:sx n="1" d="1"/>
        <a:sy n="1" d="1"/>
      </p:scale>
      <p:origin x="0" y="0"/>
    </p:cViewPr>
  </p:notesTextViewPr>
  <p:sorterViewPr>
    <p:cViewPr>
      <p:scale>
        <a:sx n="100" d="100"/>
        <a:sy n="100" d="100"/>
      </p:scale>
      <p:origin x="0" y="-16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2" y="0"/>
            <a:ext cx="4280383" cy="341331"/>
          </a:xfrm>
          <a:prstGeom prst="rect">
            <a:avLst/>
          </a:prstGeom>
        </p:spPr>
        <p:txBody>
          <a:bodyPr vert="horz" lIns="91833" tIns="45917" rIns="91833" bIns="45917" rtlCol="0"/>
          <a:lstStyle>
            <a:lvl1pPr algn="l">
              <a:defRPr sz="1200"/>
            </a:lvl1pPr>
          </a:lstStyle>
          <a:p>
            <a:endParaRPr lang="hr-HR"/>
          </a:p>
        </p:txBody>
      </p:sp>
      <p:sp>
        <p:nvSpPr>
          <p:cNvPr id="3" name="Rezervirano mjesto datuma 2"/>
          <p:cNvSpPr>
            <a:spLocks noGrp="1"/>
          </p:cNvSpPr>
          <p:nvPr>
            <p:ph type="dt" sz="quarter" idx="1"/>
          </p:nvPr>
        </p:nvSpPr>
        <p:spPr>
          <a:xfrm>
            <a:off x="5593128" y="0"/>
            <a:ext cx="4280382" cy="341331"/>
          </a:xfrm>
          <a:prstGeom prst="rect">
            <a:avLst/>
          </a:prstGeom>
        </p:spPr>
        <p:txBody>
          <a:bodyPr vert="horz" lIns="91833" tIns="45917" rIns="91833" bIns="45917" rtlCol="0"/>
          <a:lstStyle>
            <a:lvl1pPr algn="r">
              <a:defRPr sz="1200"/>
            </a:lvl1pPr>
          </a:lstStyle>
          <a:p>
            <a:fld id="{B02FED76-E80C-4BE6-924D-A79C43A052FE}" type="datetimeFigureOut">
              <a:rPr lang="hr-HR" smtClean="0"/>
              <a:t>16.4.2025.</a:t>
            </a:fld>
            <a:endParaRPr lang="hr-HR"/>
          </a:p>
        </p:txBody>
      </p:sp>
      <p:sp>
        <p:nvSpPr>
          <p:cNvPr id="4" name="Rezervirano mjesto podnožja 3"/>
          <p:cNvSpPr>
            <a:spLocks noGrp="1"/>
          </p:cNvSpPr>
          <p:nvPr>
            <p:ph type="ftr" sz="quarter" idx="2"/>
          </p:nvPr>
        </p:nvSpPr>
        <p:spPr>
          <a:xfrm>
            <a:off x="2" y="6457933"/>
            <a:ext cx="4280383" cy="341331"/>
          </a:xfrm>
          <a:prstGeom prst="rect">
            <a:avLst/>
          </a:prstGeom>
        </p:spPr>
        <p:txBody>
          <a:bodyPr vert="horz" lIns="91833" tIns="45917" rIns="91833" bIns="45917" rtlCol="0" anchor="b"/>
          <a:lstStyle>
            <a:lvl1pPr algn="l">
              <a:defRPr sz="1200"/>
            </a:lvl1pPr>
          </a:lstStyle>
          <a:p>
            <a:endParaRPr lang="hr-HR"/>
          </a:p>
        </p:txBody>
      </p:sp>
      <p:sp>
        <p:nvSpPr>
          <p:cNvPr id="5" name="Rezervirano mjesto broja slajda 4"/>
          <p:cNvSpPr>
            <a:spLocks noGrp="1"/>
          </p:cNvSpPr>
          <p:nvPr>
            <p:ph type="sldNum" sz="quarter" idx="3"/>
          </p:nvPr>
        </p:nvSpPr>
        <p:spPr>
          <a:xfrm>
            <a:off x="5593128" y="6457933"/>
            <a:ext cx="4280382" cy="341331"/>
          </a:xfrm>
          <a:prstGeom prst="rect">
            <a:avLst/>
          </a:prstGeom>
        </p:spPr>
        <p:txBody>
          <a:bodyPr vert="horz" lIns="91833" tIns="45917" rIns="91833" bIns="45917" rtlCol="0" anchor="b"/>
          <a:lstStyle>
            <a:lvl1pPr algn="r">
              <a:defRPr sz="1200"/>
            </a:lvl1pPr>
          </a:lstStyle>
          <a:p>
            <a:fld id="{153A31ED-7362-43CC-AC89-93618C8FFE79}" type="slidenum">
              <a:rPr lang="hr-HR" smtClean="0"/>
              <a:t>‹#›</a:t>
            </a:fld>
            <a:endParaRPr lang="hr-HR"/>
          </a:p>
        </p:txBody>
      </p:sp>
    </p:spTree>
    <p:extLst>
      <p:ext uri="{BB962C8B-B14F-4D97-AF65-F5344CB8AC3E}">
        <p14:creationId xmlns:p14="http://schemas.microsoft.com/office/powerpoint/2010/main" val="5940362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1" y="0"/>
            <a:ext cx="4279531" cy="339963"/>
          </a:xfrm>
          <a:prstGeom prst="rect">
            <a:avLst/>
          </a:prstGeom>
        </p:spPr>
        <p:txBody>
          <a:bodyPr vert="horz" lIns="91833" tIns="45917" rIns="91833" bIns="45917" rtlCol="0"/>
          <a:lstStyle>
            <a:lvl1pPr algn="l">
              <a:defRPr sz="1200"/>
            </a:lvl1pPr>
          </a:lstStyle>
          <a:p>
            <a:endParaRPr lang="hr-HR" dirty="0"/>
          </a:p>
        </p:txBody>
      </p:sp>
      <p:sp>
        <p:nvSpPr>
          <p:cNvPr id="3" name="Rezervirano mjesto datuma 2"/>
          <p:cNvSpPr>
            <a:spLocks noGrp="1"/>
          </p:cNvSpPr>
          <p:nvPr>
            <p:ph type="dt" idx="1"/>
          </p:nvPr>
        </p:nvSpPr>
        <p:spPr>
          <a:xfrm>
            <a:off x="5594023" y="0"/>
            <a:ext cx="4279531" cy="339963"/>
          </a:xfrm>
          <a:prstGeom prst="rect">
            <a:avLst/>
          </a:prstGeom>
        </p:spPr>
        <p:txBody>
          <a:bodyPr vert="horz" lIns="91833" tIns="45917" rIns="91833" bIns="45917" rtlCol="0"/>
          <a:lstStyle>
            <a:lvl1pPr algn="r">
              <a:defRPr sz="1200"/>
            </a:lvl1pPr>
          </a:lstStyle>
          <a:p>
            <a:fld id="{33B2A16F-3ADA-4838-BC81-946194350A1E}" type="datetimeFigureOut">
              <a:rPr lang="hr-HR" smtClean="0"/>
              <a:t>16.4.2025.</a:t>
            </a:fld>
            <a:endParaRPr lang="hr-HR" dirty="0"/>
          </a:p>
        </p:txBody>
      </p:sp>
      <p:sp>
        <p:nvSpPr>
          <p:cNvPr id="4" name="Rezervirano mjesto slike slajda 3"/>
          <p:cNvSpPr>
            <a:spLocks noGrp="1" noRot="1" noChangeAspect="1"/>
          </p:cNvSpPr>
          <p:nvPr>
            <p:ph type="sldImg" idx="2"/>
          </p:nvPr>
        </p:nvSpPr>
        <p:spPr>
          <a:xfrm>
            <a:off x="3238500" y="509588"/>
            <a:ext cx="3398838" cy="2551112"/>
          </a:xfrm>
          <a:prstGeom prst="rect">
            <a:avLst/>
          </a:prstGeom>
          <a:noFill/>
          <a:ln w="12700">
            <a:solidFill>
              <a:prstClr val="black"/>
            </a:solidFill>
          </a:ln>
        </p:spPr>
        <p:txBody>
          <a:bodyPr vert="horz" lIns="91833" tIns="45917" rIns="91833" bIns="45917" rtlCol="0" anchor="ctr"/>
          <a:lstStyle/>
          <a:p>
            <a:endParaRPr lang="hr-HR" dirty="0"/>
          </a:p>
        </p:txBody>
      </p:sp>
      <p:sp>
        <p:nvSpPr>
          <p:cNvPr id="5" name="Rezervirano mjesto bilježaka 4"/>
          <p:cNvSpPr>
            <a:spLocks noGrp="1"/>
          </p:cNvSpPr>
          <p:nvPr>
            <p:ph type="body" sz="quarter" idx="3"/>
          </p:nvPr>
        </p:nvSpPr>
        <p:spPr>
          <a:xfrm>
            <a:off x="987585" y="3229651"/>
            <a:ext cx="7900670" cy="3059668"/>
          </a:xfrm>
          <a:prstGeom prst="rect">
            <a:avLst/>
          </a:prstGeom>
        </p:spPr>
        <p:txBody>
          <a:bodyPr vert="horz" lIns="91833" tIns="45917" rIns="91833" bIns="45917" rtlCol="0"/>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1" y="6458120"/>
            <a:ext cx="4279531" cy="339963"/>
          </a:xfrm>
          <a:prstGeom prst="rect">
            <a:avLst/>
          </a:prstGeom>
        </p:spPr>
        <p:txBody>
          <a:bodyPr vert="horz" lIns="91833" tIns="45917" rIns="91833" bIns="45917" rtlCol="0" anchor="b"/>
          <a:lstStyle>
            <a:lvl1pPr algn="l">
              <a:defRPr sz="1200"/>
            </a:lvl1pPr>
          </a:lstStyle>
          <a:p>
            <a:endParaRPr lang="hr-HR" dirty="0"/>
          </a:p>
        </p:txBody>
      </p:sp>
      <p:sp>
        <p:nvSpPr>
          <p:cNvPr id="7" name="Rezervirano mjesto broja slajda 6"/>
          <p:cNvSpPr>
            <a:spLocks noGrp="1"/>
          </p:cNvSpPr>
          <p:nvPr>
            <p:ph type="sldNum" sz="quarter" idx="5"/>
          </p:nvPr>
        </p:nvSpPr>
        <p:spPr>
          <a:xfrm>
            <a:off x="5594023" y="6458120"/>
            <a:ext cx="4279531" cy="339963"/>
          </a:xfrm>
          <a:prstGeom prst="rect">
            <a:avLst/>
          </a:prstGeom>
        </p:spPr>
        <p:txBody>
          <a:bodyPr vert="horz" lIns="91833" tIns="45917" rIns="91833" bIns="45917" rtlCol="0" anchor="b"/>
          <a:lstStyle>
            <a:lvl1pPr algn="r">
              <a:defRPr sz="1200"/>
            </a:lvl1pPr>
          </a:lstStyle>
          <a:p>
            <a:fld id="{3482CF80-3ECC-40D1-9E79-5EA5CB6F4AC5}" type="slidenum">
              <a:rPr lang="hr-HR" smtClean="0"/>
              <a:t>‹#›</a:t>
            </a:fld>
            <a:endParaRPr lang="hr-HR" dirty="0"/>
          </a:p>
        </p:txBody>
      </p:sp>
    </p:spTree>
    <p:extLst>
      <p:ext uri="{BB962C8B-B14F-4D97-AF65-F5344CB8AC3E}">
        <p14:creationId xmlns:p14="http://schemas.microsoft.com/office/powerpoint/2010/main" val="1910866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10"/>
          </p:nvPr>
        </p:nvSpPr>
        <p:spPr/>
        <p:txBody>
          <a:bodyPr/>
          <a:lstStyle/>
          <a:p>
            <a:fld id="{3482CF80-3ECC-40D1-9E79-5EA5CB6F4AC5}" type="slidenum">
              <a:rPr lang="hr-HR" smtClean="0"/>
              <a:t>1</a:t>
            </a:fld>
            <a:endParaRPr lang="hr-HR" dirty="0"/>
          </a:p>
        </p:txBody>
      </p:sp>
    </p:spTree>
    <p:extLst>
      <p:ext uri="{BB962C8B-B14F-4D97-AF65-F5344CB8AC3E}">
        <p14:creationId xmlns:p14="http://schemas.microsoft.com/office/powerpoint/2010/main" val="703825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10"/>
          </p:nvPr>
        </p:nvSpPr>
        <p:spPr/>
        <p:txBody>
          <a:bodyPr/>
          <a:lstStyle/>
          <a:p>
            <a:fld id="{3482CF80-3ECC-40D1-9E79-5EA5CB6F4AC5}" type="slidenum">
              <a:rPr lang="hr-HR" smtClean="0"/>
              <a:t>5</a:t>
            </a:fld>
            <a:endParaRPr lang="hr-HR" dirty="0"/>
          </a:p>
        </p:txBody>
      </p:sp>
    </p:spTree>
    <p:extLst>
      <p:ext uri="{BB962C8B-B14F-4D97-AF65-F5344CB8AC3E}">
        <p14:creationId xmlns:p14="http://schemas.microsoft.com/office/powerpoint/2010/main" val="376921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aslovni slajd">
    <p:spTree>
      <p:nvGrpSpPr>
        <p:cNvPr id="1" name=""/>
        <p:cNvGrpSpPr/>
        <p:nvPr/>
      </p:nvGrpSpPr>
      <p:grpSpPr>
        <a:xfrm>
          <a:off x="0" y="0"/>
          <a:ext cx="0" cy="0"/>
          <a:chOff x="0" y="0"/>
          <a:chExt cx="0" cy="0"/>
        </a:xfrm>
      </p:grpSpPr>
      <p:sp>
        <p:nvSpPr>
          <p:cNvPr id="10" name="Pravokutni trokut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Naslov 8"/>
          <p:cNvSpPr>
            <a:spLocks noGrp="1"/>
          </p:cNvSpPr>
          <p:nvPr>
            <p:ph type="ctrTitle" hasCustomPrompt="1"/>
          </p:nvPr>
        </p:nvSpPr>
        <p:spPr>
          <a:xfrm>
            <a:off x="1043608" y="1772816"/>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hr-HR" dirty="0" err="1"/>
              <a:t>Ureditstil</a:t>
            </a:r>
            <a:r>
              <a:rPr kumimoji="0" lang="hr-HR" dirty="0"/>
              <a:t> naslova matrice</a:t>
            </a:r>
            <a:endParaRPr kumimoji="0" lang="en-US" dirty="0"/>
          </a:p>
        </p:txBody>
      </p:sp>
      <p:sp>
        <p:nvSpPr>
          <p:cNvPr id="17" name="Podnaslov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latin typeface="Times New Roman" panose="02020603050405020304" pitchFamily="18" charset="0"/>
                <a:cs typeface="Times New Roman" panose="02020603050405020304" pitchFamily="18"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endParaRPr kumimoji="0" lang="en-US" dirty="0"/>
          </a:p>
        </p:txBody>
      </p:sp>
      <p:grpSp>
        <p:nvGrpSpPr>
          <p:cNvPr id="2" name="Grupa 1"/>
          <p:cNvGrpSpPr/>
          <p:nvPr/>
        </p:nvGrpSpPr>
        <p:grpSpPr>
          <a:xfrm>
            <a:off x="-3765" y="4953000"/>
            <a:ext cx="9147765" cy="1912088"/>
            <a:chOff x="-3765" y="4832896"/>
            <a:chExt cx="9147765" cy="2032192"/>
          </a:xfrm>
        </p:grpSpPr>
        <p:sp>
          <p:nvSpPr>
            <p:cNvPr id="7" name="Prostoručno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Prostoručno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Prostoručno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2" name="Ravni poveznik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Rezervirano mjesto datuma 29"/>
          <p:cNvSpPr>
            <a:spLocks noGrp="1"/>
          </p:cNvSpPr>
          <p:nvPr>
            <p:ph type="dt" sz="half" idx="10"/>
          </p:nvPr>
        </p:nvSpPr>
        <p:spPr/>
        <p:txBody>
          <a:bodyPr/>
          <a:lstStyle>
            <a:lvl1pPr>
              <a:defRPr>
                <a:solidFill>
                  <a:srgbClr val="FFFFFF"/>
                </a:solidFill>
              </a:defRPr>
            </a:lvl1pPr>
            <a:extLst/>
          </a:lstStyle>
          <a:p>
            <a:fld id="{437DFFF7-4785-4074-8CD9-93EDBC9B0AD3}" type="datetime1">
              <a:rPr lang="hr-HR" smtClean="0"/>
              <a:t>16.4.2025.</a:t>
            </a:fld>
            <a:endParaRPr lang="hr-HR" dirty="0"/>
          </a:p>
        </p:txBody>
      </p:sp>
      <p:sp>
        <p:nvSpPr>
          <p:cNvPr id="19" name="Rezervirano mjesto podnožja 18"/>
          <p:cNvSpPr>
            <a:spLocks noGrp="1"/>
          </p:cNvSpPr>
          <p:nvPr>
            <p:ph type="ftr" sz="quarter" idx="11"/>
          </p:nvPr>
        </p:nvSpPr>
        <p:spPr/>
        <p:txBody>
          <a:bodyPr/>
          <a:lstStyle>
            <a:lvl1pPr>
              <a:defRPr>
                <a:solidFill>
                  <a:schemeClr val="accent1">
                    <a:tint val="20000"/>
                  </a:schemeClr>
                </a:solidFill>
              </a:defRPr>
            </a:lvl1pPr>
            <a:extLst/>
          </a:lstStyle>
          <a:p>
            <a:r>
              <a:rPr lang="hr-HR" dirty="0"/>
              <a:t>Zadar, 15.-16. svibnja 2014.</a:t>
            </a:r>
          </a:p>
        </p:txBody>
      </p:sp>
      <p:sp>
        <p:nvSpPr>
          <p:cNvPr id="27" name="Rezervirano mjesto broja slajda 26"/>
          <p:cNvSpPr>
            <a:spLocks noGrp="1"/>
          </p:cNvSpPr>
          <p:nvPr>
            <p:ph type="sldNum" sz="quarter" idx="12"/>
          </p:nvPr>
        </p:nvSpPr>
        <p:spPr/>
        <p:txBody>
          <a:bodyPr/>
          <a:lstStyle>
            <a:lvl1pPr>
              <a:defRPr>
                <a:solidFill>
                  <a:srgbClr val="FFFFFF"/>
                </a:solidFill>
              </a:defRPr>
            </a:lvl1pPr>
            <a:extLst/>
          </a:lstStyle>
          <a:p>
            <a:fld id="{93432230-C84C-4B44-A376-66CD21F15DC1}" type="slidenum">
              <a:rPr lang="hr-HR" smtClean="0"/>
              <a:t>‹#›</a:t>
            </a:fld>
            <a:endParaRPr lang="hr-HR" dirty="0"/>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3" name="Rezervirano mjesto sadržaja 2"/>
          <p:cNvSpPr>
            <a:spLocks noGrp="1"/>
          </p:cNvSpPr>
          <p:nvPr>
            <p:ph idx="1"/>
          </p:nvPr>
        </p:nvSpPr>
        <p:spPr>
          <a:xfrm>
            <a:off x="467544" y="1484784"/>
            <a:ext cx="8229600" cy="4525963"/>
          </a:xfrm>
        </p:spPr>
        <p:txBody>
          <a:bodyPr/>
          <a:lstStyle/>
          <a:p>
            <a:pPr lvl="0" eaLnBrk="1" latinLnBrk="0" hangingPunct="1"/>
            <a:r>
              <a:rPr lang="hr-HR"/>
              <a:t>Uredite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
        <p:nvSpPr>
          <p:cNvPr id="6" name="Rezervirano mjesto broja slajda 5"/>
          <p:cNvSpPr>
            <a:spLocks noGrp="1"/>
          </p:cNvSpPr>
          <p:nvPr>
            <p:ph type="sldNum" sz="quarter" idx="12"/>
          </p:nvPr>
        </p:nvSpPr>
        <p:spPr/>
        <p:txBody>
          <a:bodyPr/>
          <a:lstStyle/>
          <a:p>
            <a:fld id="{93432230-C84C-4B44-A376-66CD21F15DC1}" type="slidenum">
              <a:rPr lang="hr-HR" smtClean="0"/>
              <a:t>‹#›</a:t>
            </a:fld>
            <a:endParaRPr lang="hr-HR" dirty="0"/>
          </a:p>
        </p:txBody>
      </p:sp>
      <p:sp>
        <p:nvSpPr>
          <p:cNvPr id="7" name="Naslov 6"/>
          <p:cNvSpPr>
            <a:spLocks noGrp="1"/>
          </p:cNvSpPr>
          <p:nvPr>
            <p:ph type="title"/>
          </p:nvPr>
        </p:nvSpPr>
        <p:spPr/>
        <p:txBody>
          <a:bodyPr rtlCol="0"/>
          <a:lstStyle/>
          <a:p>
            <a:r>
              <a:rPr kumimoji="0" lang="hr-HR" dirty="0"/>
              <a:t>Uredite stil naslova matrice</a:t>
            </a:r>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Prostoručno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Prostoručno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Pravokutni trokut 13"/>
          <p:cNvSpPr>
            <a:spLocks/>
          </p:cNvSpPr>
          <p:nvPr/>
        </p:nvSpPr>
        <p:spPr bwMode="auto">
          <a:xfrm>
            <a:off x="-6042" y="5791253"/>
            <a:ext cx="3402314" cy="1080868"/>
          </a:xfrm>
          <a:prstGeom prst="rtTriangle">
            <a:avLst/>
          </a:prstGeom>
          <a:blipFill>
            <a:blip r:embed="rId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5" name="Ravni poveznik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Rezervirano mjesto naslova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hr-HR" dirty="0"/>
              <a:t>Uredite stil naslova matrice</a:t>
            </a:r>
            <a:endParaRPr kumimoji="0" lang="en-US" dirty="0"/>
          </a:p>
        </p:txBody>
      </p:sp>
      <p:sp>
        <p:nvSpPr>
          <p:cNvPr id="30" name="Rezervirano mjesto teksta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hr-HR" dirty="0"/>
              <a:t>Uredite stilove teksta matrice</a:t>
            </a:r>
          </a:p>
          <a:p>
            <a:pPr lvl="1" eaLnBrk="1" latinLnBrk="0" hangingPunct="1"/>
            <a:r>
              <a:rPr kumimoji="0" lang="hr-HR" dirty="0"/>
              <a:t>Druga razina</a:t>
            </a:r>
          </a:p>
          <a:p>
            <a:pPr lvl="2" eaLnBrk="1" latinLnBrk="0" hangingPunct="1"/>
            <a:r>
              <a:rPr kumimoji="0" lang="hr-HR" dirty="0"/>
              <a:t>Treća razina</a:t>
            </a:r>
          </a:p>
          <a:p>
            <a:pPr lvl="3" eaLnBrk="1" latinLnBrk="0" hangingPunct="1"/>
            <a:r>
              <a:rPr kumimoji="0" lang="hr-HR" dirty="0"/>
              <a:t>Četvrta razina</a:t>
            </a:r>
          </a:p>
          <a:p>
            <a:pPr lvl="4" eaLnBrk="1" latinLnBrk="0" hangingPunct="1"/>
            <a:r>
              <a:rPr kumimoji="0" lang="hr-HR" dirty="0"/>
              <a:t>Peta razina</a:t>
            </a:r>
            <a:endParaRPr kumimoji="0" lang="en-US" dirty="0"/>
          </a:p>
        </p:txBody>
      </p:sp>
      <p:sp>
        <p:nvSpPr>
          <p:cNvPr id="10" name="Rezervirano mjesto datum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r>
              <a:rPr lang="hr-HR" dirty="0"/>
              <a:t>26.06.2014.</a:t>
            </a:r>
          </a:p>
        </p:txBody>
      </p:sp>
      <p:sp>
        <p:nvSpPr>
          <p:cNvPr id="22" name="Rezervirano mjesto podnožja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hr-HR" dirty="0"/>
              <a:t>Zagreb.</a:t>
            </a:r>
          </a:p>
        </p:txBody>
      </p:sp>
      <p:sp>
        <p:nvSpPr>
          <p:cNvPr id="18" name="Rezervirano mjesto broja slajda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3432230-C84C-4B44-A376-66CD21F15DC1}" type="slidenum">
              <a:rPr lang="hr-HR" smtClean="0"/>
              <a:t>‹#›</a:t>
            </a:fld>
            <a:endParaRPr lang="hr-HR" dirty="0"/>
          </a:p>
        </p:txBody>
      </p:sp>
      <p:pic>
        <p:nvPicPr>
          <p:cNvPr id="11" name="Picture 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30152" y="188640"/>
            <a:ext cx="1739998"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51" r:id="rId3"/>
  </p:sldLayoutIdLst>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53" presetClass="entr" presetSubtype="16"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500" fill="hold"/>
                                        <p:tgtEl>
                                          <p:spTgt spid="9"/>
                                        </p:tgtEl>
                                        <p:attrNameLst>
                                          <p:attrName>ppt_w</p:attrName>
                                        </p:attrNameLst>
                                      </p:cBhvr>
                                      <p:tavLst>
                                        <p:tav tm="0">
                                          <p:val>
                                            <p:fltVal val="0"/>
                                          </p:val>
                                        </p:tav>
                                        <p:tav tm="100000">
                                          <p:val>
                                            <p:strVal val="#ppt_w"/>
                                          </p:val>
                                        </p:tav>
                                      </p:tavLst>
                                    </p:anim>
                                    <p:anim calcmode="lin" valueType="num">
                                      <p:cBhvr>
                                        <p:cTn id="10" dur="500" fill="hold"/>
                                        <p:tgtEl>
                                          <p:spTgt spid="9"/>
                                        </p:tgtEl>
                                        <p:attrNameLst>
                                          <p:attrName>ppt_h</p:attrName>
                                        </p:attrNameLst>
                                      </p:cBhvr>
                                      <p:tavLst>
                                        <p:tav tm="0">
                                          <p:val>
                                            <p:fltVal val="0"/>
                                          </p:val>
                                        </p:tav>
                                        <p:tav tm="100000">
                                          <p:val>
                                            <p:strVal val="#ppt_h"/>
                                          </p:val>
                                        </p:tav>
                                      </p:tavLst>
                                    </p:anim>
                                    <p:animEffect transition="in" filter="fade">
                                      <p:cBhvr>
                                        <p:cTn id="11" dur="500"/>
                                        <p:tgtEl>
                                          <p:spTgt spid="9"/>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anim calcmode="lin" valueType="num">
                                      <p:cBhvr>
                                        <p:cTn id="15"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0">
                                            <p:txEl>
                                              <p:pRg st="0" end="0"/>
                                            </p:txEl>
                                          </p:spTgt>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30">
                                            <p:txEl>
                                              <p:pRg st="1" end="1"/>
                                            </p:txEl>
                                          </p:spTgt>
                                        </p:tgtEl>
                                        <p:attrNameLst>
                                          <p:attrName>style.visibility</p:attrName>
                                        </p:attrNameLst>
                                      </p:cBhvr>
                                      <p:to>
                                        <p:strVal val="visible"/>
                                      </p:to>
                                    </p:set>
                                    <p:anim calcmode="lin" valueType="num">
                                      <p:cBhvr>
                                        <p:cTn id="21" dur="500" fill="hold"/>
                                        <p:tgtEl>
                                          <p:spTgt spid="30">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0">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0">
                                            <p:txEl>
                                              <p:pRg st="1" end="1"/>
                                            </p:txEl>
                                          </p:spTgt>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30">
                                            <p:txEl>
                                              <p:pRg st="2" end="2"/>
                                            </p:txEl>
                                          </p:spTgt>
                                        </p:tgtEl>
                                        <p:attrNameLst>
                                          <p:attrName>style.visibility</p:attrName>
                                        </p:attrNameLst>
                                      </p:cBhvr>
                                      <p:to>
                                        <p:strVal val="visible"/>
                                      </p:to>
                                    </p:set>
                                    <p:anim calcmode="lin" valueType="num">
                                      <p:cBhvr>
                                        <p:cTn id="27" dur="500" fill="hold"/>
                                        <p:tgtEl>
                                          <p:spTgt spid="3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30">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30">
                                            <p:txEl>
                                              <p:pRg st="2" end="2"/>
                                            </p:txEl>
                                          </p:spTgt>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0">
                                            <p:txEl>
                                              <p:pRg st="3" end="3"/>
                                            </p:txEl>
                                          </p:spTgt>
                                        </p:tgtEl>
                                        <p:attrNameLst>
                                          <p:attrName>style.visibility</p:attrName>
                                        </p:attrNameLst>
                                      </p:cBhvr>
                                      <p:to>
                                        <p:strVal val="visible"/>
                                      </p:to>
                                    </p:set>
                                    <p:anim calcmode="lin" valueType="num">
                                      <p:cBhvr>
                                        <p:cTn id="33" dur="500" fill="hold"/>
                                        <p:tgtEl>
                                          <p:spTgt spid="30">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0">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0">
                                            <p:txEl>
                                              <p:pRg st="3" end="3"/>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0">
                                            <p:txEl>
                                              <p:pRg st="4" end="4"/>
                                            </p:txEl>
                                          </p:spTgt>
                                        </p:tgtEl>
                                        <p:attrNameLst>
                                          <p:attrName>style.visibility</p:attrName>
                                        </p:attrNameLst>
                                      </p:cBhvr>
                                      <p:to>
                                        <p:strVal val="visible"/>
                                      </p:to>
                                    </p:set>
                                    <p:anim calcmode="lin" valueType="num">
                                      <p:cBhvr>
                                        <p:cTn id="39" dur="300" fill="hold"/>
                                        <p:tgtEl>
                                          <p:spTgt spid="30">
                                            <p:txEl>
                                              <p:pRg st="4" end="4"/>
                                            </p:txEl>
                                          </p:spTgt>
                                        </p:tgtEl>
                                        <p:attrNameLst>
                                          <p:attrName>ppt_w</p:attrName>
                                        </p:attrNameLst>
                                      </p:cBhvr>
                                      <p:tavLst>
                                        <p:tav tm="0">
                                          <p:val>
                                            <p:fltVal val="0"/>
                                          </p:val>
                                        </p:tav>
                                        <p:tav tm="100000">
                                          <p:val>
                                            <p:strVal val="#ppt_w"/>
                                          </p:val>
                                        </p:tav>
                                      </p:tavLst>
                                    </p:anim>
                                    <p:anim calcmode="lin" valueType="num">
                                      <p:cBhvr>
                                        <p:cTn id="40" dur="300" fill="hold"/>
                                        <p:tgtEl>
                                          <p:spTgt spid="30">
                                            <p:txEl>
                                              <p:pRg st="4" end="4"/>
                                            </p:txEl>
                                          </p:spTgt>
                                        </p:tgtEl>
                                        <p:attrNameLst>
                                          <p:attrName>ppt_h</p:attrName>
                                        </p:attrNameLst>
                                      </p:cBhvr>
                                      <p:tavLst>
                                        <p:tav tm="0">
                                          <p:val>
                                            <p:fltVal val="0"/>
                                          </p:val>
                                        </p:tav>
                                        <p:tav tm="100000">
                                          <p:val>
                                            <p:strVal val="#ppt_h"/>
                                          </p:val>
                                        </p:tav>
                                      </p:tavLst>
                                    </p:anim>
                                    <p:animEffect transition="in" filter="fade">
                                      <p:cBhvr>
                                        <p:cTn id="41" dur="3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uiExpand="1" build="p">
        <p:tmplLst>
          <p:tmpl lvl="1">
            <p:tnLst>
              <p:par>
                <p:cTn presetID="53" presetClass="entr" presetSubtype="16"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 lvl="2">
            <p:tnLst>
              <p:par>
                <p:cTn presetID="53" presetClass="entr" presetSubtype="16"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 lvl="3">
            <p:tnLst>
              <p:par>
                <p:cTn presetID="53" presetClass="entr" presetSubtype="16"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 lvl="4">
            <p:tnLst>
              <p:par>
                <p:cTn presetID="53" presetClass="entr" presetSubtype="16"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 lvl="5">
            <p:tnLst>
              <p:par>
                <p:cTn presetID="53" presetClass="entr" presetSubtype="16"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p:cTn dur="300" fill="hold"/>
                        <p:tgtEl>
                          <p:spTgt spid="30"/>
                        </p:tgtEl>
                        <p:attrNameLst>
                          <p:attrName>ppt_w</p:attrName>
                        </p:attrNameLst>
                      </p:cBhvr>
                      <p:tavLst>
                        <p:tav tm="0">
                          <p:val>
                            <p:fltVal val="0"/>
                          </p:val>
                        </p:tav>
                        <p:tav tm="100000">
                          <p:val>
                            <p:strVal val="#ppt_w"/>
                          </p:val>
                        </p:tav>
                      </p:tavLst>
                    </p:anim>
                    <p:anim calcmode="lin" valueType="num">
                      <p:cBhvr>
                        <p:cTn dur="300" fill="hold"/>
                        <p:tgtEl>
                          <p:spTgt spid="30"/>
                        </p:tgtEl>
                        <p:attrNameLst>
                          <p:attrName>ppt_h</p:attrName>
                        </p:attrNameLst>
                      </p:cBhvr>
                      <p:tavLst>
                        <p:tav tm="0">
                          <p:val>
                            <p:fltVal val="0"/>
                          </p:val>
                        </p:tav>
                        <p:tav tm="100000">
                          <p:val>
                            <p:strVal val="#ppt_h"/>
                          </p:val>
                        </p:tav>
                      </p:tavLst>
                    </p:anim>
                    <p:animEffect transition="in" filter="fade">
                      <p:cBhvr>
                        <p:cTn dur="300"/>
                        <p:tgtEl>
                          <p:spTgt spid="30"/>
                        </p:tgtEl>
                      </p:cBhvr>
                    </p:animEffect>
                  </p:childTnLst>
                </p:cTn>
              </p:par>
            </p:tnLst>
          </p:tmpl>
        </p:tmplLst>
      </p:bldP>
    </p:bldLst>
  </p:timing>
  <p:hf hdr="0" dt="0"/>
  <p:txStyles>
    <p:title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p:titleStyle>
    <p:bodyStyle>
      <a:lvl1pPr marL="365760" indent="-256032" algn="l" rtl="0" eaLnBrk="1" latinLnBrk="0" hangingPunct="1">
        <a:spcBef>
          <a:spcPts val="400"/>
        </a:spcBef>
        <a:spcAft>
          <a:spcPts val="0"/>
        </a:spcAft>
        <a:buClr>
          <a:schemeClr val="accent1"/>
        </a:buClr>
        <a:buSzPct val="68000"/>
        <a:buFont typeface="Wingdings" panose="05000000000000000000" pitchFamily="2" charset="2"/>
        <a:buChar char="Ø"/>
        <a:defRPr kumimoji="0" sz="2700" kern="1200">
          <a:solidFill>
            <a:schemeClr val="tx1"/>
          </a:solidFill>
          <a:latin typeface="Times New Roman" panose="02020603050405020304" pitchFamily="18" charset="0"/>
          <a:ea typeface="+mn-ea"/>
          <a:cs typeface="Times New Roman" panose="02020603050405020304" pitchFamily="18" charset="0"/>
        </a:defRPr>
      </a:lvl1pPr>
      <a:lvl2pPr marL="621792" indent="-228600" algn="l" rtl="0" eaLnBrk="1" latinLnBrk="0" hangingPunct="1">
        <a:spcBef>
          <a:spcPts val="324"/>
        </a:spcBef>
        <a:buClr>
          <a:schemeClr val="accent1"/>
        </a:buClr>
        <a:buFont typeface="Wingdings" panose="05000000000000000000" pitchFamily="2" charset="2"/>
        <a:buChar char="v"/>
        <a:defRPr kumimoji="0" sz="2300" kern="1200">
          <a:solidFill>
            <a:schemeClr val="tx1"/>
          </a:solidFill>
          <a:latin typeface="Times New Roman" panose="02020603050405020304" pitchFamily="18" charset="0"/>
          <a:ea typeface="+mn-ea"/>
          <a:cs typeface="Times New Roman" panose="02020603050405020304" pitchFamily="18" charset="0"/>
        </a:defRPr>
      </a:lvl2pPr>
      <a:lvl3pPr marL="859536" indent="-228600" algn="l" rtl="0" eaLnBrk="1" latinLnBrk="0" hangingPunct="1">
        <a:spcBef>
          <a:spcPts val="350"/>
        </a:spcBef>
        <a:buClr>
          <a:schemeClr val="accent1"/>
        </a:buClr>
        <a:buSzPct val="100000"/>
        <a:buFont typeface="Wingdings" panose="05000000000000000000" pitchFamily="2" charset="2"/>
        <a:buChar char="§"/>
        <a:defRPr kumimoji="0" sz="2100" kern="1200">
          <a:solidFill>
            <a:schemeClr val="tx1"/>
          </a:solidFill>
          <a:latin typeface="Times New Roman" panose="02020603050405020304" pitchFamily="18" charset="0"/>
          <a:ea typeface="+mn-ea"/>
          <a:cs typeface="Times New Roman" panose="02020603050405020304" pitchFamily="18" charset="0"/>
        </a:defRPr>
      </a:lvl3pPr>
      <a:lvl4pPr marL="1143000" indent="-228600" algn="l" rtl="0" eaLnBrk="1" latinLnBrk="0" hangingPunct="1">
        <a:spcBef>
          <a:spcPts val="350"/>
        </a:spcBef>
        <a:buClr>
          <a:schemeClr val="accent1"/>
        </a:buClr>
        <a:buFont typeface="Courier New" panose="02070309020205020404" pitchFamily="49" charset="0"/>
        <a:buChar char="o"/>
        <a:defRPr kumimoji="0" sz="1900" kern="1200">
          <a:solidFill>
            <a:schemeClr val="tx1"/>
          </a:solidFill>
          <a:latin typeface="Times New Roman" panose="02020603050405020304" pitchFamily="18" charset="0"/>
          <a:ea typeface="+mn-ea"/>
          <a:cs typeface="Times New Roman" panose="02020603050405020304" pitchFamily="18" charset="0"/>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marinovic@zosi.h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zosi.hr/"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Naslov 1"/>
          <p:cNvSpPr>
            <a:spLocks noGrp="1"/>
          </p:cNvSpPr>
          <p:nvPr>
            <p:ph type="ctrTitle"/>
          </p:nvPr>
        </p:nvSpPr>
        <p:spPr>
          <a:xfrm>
            <a:off x="684000" y="1440000"/>
            <a:ext cx="7772400" cy="1989000"/>
          </a:xfrm>
        </p:spPr>
        <p:txBody>
          <a:bodyPr anchor="ctr" anchorCtr="0">
            <a:noAutofit/>
          </a:bodyPr>
          <a:lstStyle/>
          <a:p>
            <a:pPr algn="ctr"/>
            <a:br>
              <a:rPr lang="hr-HR" sz="2800" dirty="0">
                <a:solidFill>
                  <a:schemeClr val="tx1"/>
                </a:solidFill>
                <a:effectLst/>
              </a:rPr>
            </a:br>
            <a:br>
              <a:rPr lang="hr-HR" sz="2800" dirty="0">
                <a:solidFill>
                  <a:schemeClr val="tx1"/>
                </a:solidFill>
                <a:effectLst/>
              </a:rPr>
            </a:br>
            <a:r>
              <a:rPr lang="hr-HR" sz="2800" dirty="0">
                <a:solidFill>
                  <a:prstClr val="black"/>
                </a:solidFill>
                <a:effectLst/>
              </a:rPr>
              <a:t>Poticaji pri zapošljavanju osoba s invaliditetom</a:t>
            </a:r>
            <a:endParaRPr lang="hr-HR" sz="2800" dirty="0">
              <a:solidFill>
                <a:schemeClr val="tx1"/>
              </a:solidFill>
              <a:effectLst/>
            </a:endParaRPr>
          </a:p>
        </p:txBody>
      </p:sp>
      <p:sp>
        <p:nvSpPr>
          <p:cNvPr id="3" name="Podnaslov 2"/>
          <p:cNvSpPr>
            <a:spLocks noGrp="1"/>
          </p:cNvSpPr>
          <p:nvPr>
            <p:ph type="subTitle" idx="1"/>
          </p:nvPr>
        </p:nvSpPr>
        <p:spPr>
          <a:xfrm>
            <a:off x="827584" y="4653136"/>
            <a:ext cx="7844408" cy="479624"/>
          </a:xfrm>
        </p:spPr>
        <p:txBody>
          <a:bodyPr>
            <a:normAutofit/>
          </a:bodyPr>
          <a:lstStyle/>
          <a:p>
            <a:r>
              <a:rPr lang="hr-HR" sz="1600" dirty="0">
                <a:solidFill>
                  <a:schemeClr val="tx1"/>
                </a:solidFill>
              </a:rPr>
              <a:t>Željko Skelin (</a:t>
            </a:r>
            <a:r>
              <a:rPr lang="hr-HR" sz="1600" dirty="0">
                <a:solidFill>
                  <a:schemeClr val="accent3"/>
                </a:solidFill>
              </a:rPr>
              <a:t>zskelin</a:t>
            </a:r>
            <a:r>
              <a:rPr lang="hr-HR" sz="1600" dirty="0">
                <a:solidFill>
                  <a:schemeClr val="tx1"/>
                </a:solidFill>
                <a:hlinkClick r:id="rId3"/>
              </a:rPr>
              <a:t>@zosi.hr</a:t>
            </a:r>
            <a:r>
              <a:rPr lang="hr-HR" sz="1600" dirty="0">
                <a:solidFill>
                  <a:schemeClr val="tx1"/>
                </a:solidFill>
              </a:rPr>
              <a:t>)                                                                             </a:t>
            </a:r>
            <a:endParaRPr lang="hr-HR" dirty="0">
              <a:solidFill>
                <a:schemeClr val="tx1"/>
              </a:solidFill>
            </a:endParaRPr>
          </a:p>
          <a:p>
            <a:pPr algn="l"/>
            <a:endParaRPr lang="hr-HR"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260648"/>
            <a:ext cx="2160240"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Naslov 3"/>
          <p:cNvSpPr txBox="1">
            <a:spLocks/>
          </p:cNvSpPr>
          <p:nvPr/>
        </p:nvSpPr>
        <p:spPr>
          <a:xfrm>
            <a:off x="6012160" y="4532908"/>
            <a:ext cx="2242592" cy="360040"/>
          </a:xfrm>
          <a:prstGeom prst="rect">
            <a:avLst/>
          </a:prstGeom>
        </p:spPr>
        <p:txBody>
          <a:bodyPr vert="horz" anchor="b">
            <a:noAutofit/>
            <a:scene3d>
              <a:camera prst="orthographicFront"/>
              <a:lightRig rig="soft" dir="t"/>
            </a:scene3d>
            <a:sp3d prstMaterial="softEdge">
              <a:bevelT w="25400" h="25400"/>
            </a:sp3d>
          </a:bodyPr>
          <a:lstStyle>
            <a:lvl1pPr algn="r" rtl="0" eaLnBrk="1" latinLnBrk="0" hangingPunct="1">
              <a:spcBef>
                <a:spcPct val="0"/>
              </a:spcBef>
              <a:buNone/>
              <a:defRPr kumimoji="0" sz="48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600" b="0" dirty="0">
              <a:solidFill>
                <a:schemeClr val="tx1"/>
              </a:solidFill>
            </a:endParaRPr>
          </a:p>
        </p:txBody>
      </p:sp>
    </p:spTree>
    <p:extLst>
      <p:ext uri="{BB962C8B-B14F-4D97-AF65-F5344CB8AC3E}">
        <p14:creationId xmlns:p14="http://schemas.microsoft.com/office/powerpoint/2010/main" val="2682911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normAutofit/>
          </a:bodyPr>
          <a:lstStyle/>
          <a:p>
            <a:pPr marL="109728" indent="0">
              <a:buNone/>
            </a:pPr>
            <a:r>
              <a:rPr lang="hr-HR" sz="1800" dirty="0"/>
              <a:t>Sukladno novom Pravilniku o poticajima, kao obvezna dokumentacija uz zahtjev, između ostaloga prilaže se i:</a:t>
            </a:r>
          </a:p>
          <a:p>
            <a:pPr marL="109728" indent="0">
              <a:buNone/>
            </a:pPr>
            <a:endParaRPr lang="hr-HR" sz="900" dirty="0"/>
          </a:p>
          <a:p>
            <a:pPr marL="109728" indent="0">
              <a:buNone/>
            </a:pPr>
            <a:r>
              <a:rPr lang="hr-HR" sz="1800" dirty="0"/>
              <a:t>– dokaz o vlasništvu, predugovor ili ugovor o dugoročnom zakupu poslovnog prostora (ugovoren za naredno razdoblje od 3 ili više godina od dana podnošenja zahtjeva) za koji se traži dodjela sredstava u svrhu sufinanciranja troškova prilagodbe radnog mjesta</a:t>
            </a:r>
          </a:p>
          <a:p>
            <a:pPr marL="109728" indent="0">
              <a:buNone/>
            </a:pPr>
            <a:r>
              <a:rPr lang="hr-HR" sz="1800" dirty="0"/>
              <a:t>– izvadak iz zemljišnih knjiga za poslovni prostor (nekretninu) za koji se traži dodjela sredstava u svrhu sufinanciranja troškova prilagodbe radnog mjesta, ne stariji od 30 dana od dana podnošenja zahtjeva</a:t>
            </a:r>
          </a:p>
          <a:p>
            <a:pPr marL="109728" indent="0">
              <a:buNone/>
            </a:pPr>
            <a:r>
              <a:rPr lang="hr-HR" sz="1800" dirty="0"/>
              <a:t>- dokaz o urednom izvršenju ugovornih obveza temeljem kojih je zabilježen teret na poslovnom prostoru (nekretnini) za koji se traži dodjela sredstava u svrhu sufinanciranja troškova prilagodbe radnog mjesta, u slučaju da je na istome zabilježen teret</a:t>
            </a:r>
          </a:p>
        </p:txBody>
      </p:sp>
      <p:sp>
        <p:nvSpPr>
          <p:cNvPr id="3" name="Rezervirano mjesto broja slajda 2"/>
          <p:cNvSpPr>
            <a:spLocks noGrp="1"/>
          </p:cNvSpPr>
          <p:nvPr>
            <p:ph type="sldNum" sz="quarter" idx="12"/>
          </p:nvPr>
        </p:nvSpPr>
        <p:spPr/>
        <p:txBody>
          <a:bodyPr/>
          <a:lstStyle/>
          <a:p>
            <a:fld id="{93432230-C84C-4B44-A376-66CD21F15DC1}" type="slidenum">
              <a:rPr lang="hr-HR" smtClean="0"/>
              <a:t>10</a:t>
            </a:fld>
            <a:endParaRPr lang="hr-HR" dirty="0"/>
          </a:p>
        </p:txBody>
      </p:sp>
    </p:spTree>
    <p:extLst>
      <p:ext uri="{BB962C8B-B14F-4D97-AF65-F5344CB8AC3E}">
        <p14:creationId xmlns:p14="http://schemas.microsoft.com/office/powerpoint/2010/main" val="229453933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solidFill>
                  <a:prstClr val="black"/>
                </a:solidFill>
              </a:rPr>
              <a:pPr/>
              <a:t>11</a:t>
            </a:fld>
            <a:endParaRPr lang="hr-HR" dirty="0">
              <a:solidFill>
                <a:prstClr val="black"/>
              </a:solidFill>
            </a:endParaRPr>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prstClr val="black"/>
              </a:solidFill>
              <a:effectLst/>
            </a:endParaRPr>
          </a:p>
        </p:txBody>
      </p:sp>
      <p:sp>
        <p:nvSpPr>
          <p:cNvPr id="9" name="Rezervirano mjesto sadržaja 1"/>
          <p:cNvSpPr>
            <a:spLocks noGrp="1"/>
          </p:cNvSpPr>
          <p:nvPr>
            <p:ph idx="1"/>
          </p:nvPr>
        </p:nvSpPr>
        <p:spPr>
          <a:xfrm>
            <a:off x="179512" y="1736812"/>
            <a:ext cx="8568952" cy="3384376"/>
          </a:xfrm>
        </p:spPr>
        <p:txBody>
          <a:bodyPr>
            <a:noAutofit/>
          </a:bodyPr>
          <a:lstStyle/>
          <a:p>
            <a:pPr lvl="2">
              <a:buFont typeface="Arial" panose="020B0604020202020204" pitchFamily="34" charset="0"/>
              <a:buChar char="•"/>
            </a:pPr>
            <a:r>
              <a:rPr lang="hr-HR" sz="1800" i="1" dirty="0"/>
              <a:t>poslodavcu koji ima pravo na odbitak pretporeza, odnosno koji je obveznik poreza na dodanu vrijednost, u stvarne troškove prilagodbe priznaje se samo trošak porezne osnovice (trošak bez poreza na dodanu vrijednost), dok se poslodavcu koji nema pravo na odbitak pretporeza, odnosno koji nije obveznik poreza na dodanu vrijednost, u stvarne troškove prilagodbe priznaje osim troška porezne osnovice i trošak poreza na dodanu vrijednost (trošak sa porezom na dodanu vrijednost)</a:t>
            </a:r>
          </a:p>
          <a:p>
            <a:pPr lvl="2">
              <a:buFont typeface="Arial" panose="020B0604020202020204" pitchFamily="34" charset="0"/>
              <a:buChar char="•"/>
            </a:pPr>
            <a:r>
              <a:rPr lang="hr-HR" sz="1800" u="sng" dirty="0"/>
              <a:t>obveza neotkazivanja ugovora o radu 24 mjeseca od dana kada su odobrena sredstva isplaćena</a:t>
            </a:r>
          </a:p>
          <a:p>
            <a:pPr marL="630936" lvl="2" indent="0">
              <a:buNone/>
            </a:pPr>
            <a:endParaRPr lang="hr-HR" sz="1800" dirty="0"/>
          </a:p>
          <a:p>
            <a:pPr marL="630936" lvl="2" indent="0">
              <a:buNone/>
            </a:pPr>
            <a:endParaRPr lang="hr-HR" sz="1800" dirty="0"/>
          </a:p>
        </p:txBody>
      </p:sp>
    </p:spTree>
    <p:extLst>
      <p:ext uri="{BB962C8B-B14F-4D97-AF65-F5344CB8AC3E}">
        <p14:creationId xmlns:p14="http://schemas.microsoft.com/office/powerpoint/2010/main" val="1199237353"/>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12</a:t>
            </a:fld>
            <a:endParaRPr lang="hr-HR" dirty="0"/>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7" name="Rezervirano mjesto sadržaja 1"/>
          <p:cNvSpPr>
            <a:spLocks noGrp="1"/>
          </p:cNvSpPr>
          <p:nvPr>
            <p:ph idx="1"/>
          </p:nvPr>
        </p:nvSpPr>
        <p:spPr>
          <a:xfrm>
            <a:off x="251520" y="1196752"/>
            <a:ext cx="7992888" cy="4983682"/>
          </a:xfrm>
        </p:spPr>
        <p:txBody>
          <a:bodyPr>
            <a:noAutofit/>
          </a:bodyPr>
          <a:lstStyle/>
          <a:p>
            <a:pPr marL="523875" lvl="1" indent="-342900">
              <a:buClr>
                <a:schemeClr val="accent2"/>
              </a:buClr>
              <a:buSzPct val="60000"/>
              <a:buFont typeface="Wingdings" panose="05000000000000000000" pitchFamily="2" charset="2"/>
              <a:buChar char="q"/>
            </a:pPr>
            <a:r>
              <a:rPr lang="hr-HR" sz="2000" b="1" u="sng" dirty="0"/>
              <a:t>Sufinanciranje troškova za prilagodbu uvjeta rada – tehnička prilagodba </a:t>
            </a:r>
            <a:r>
              <a:rPr lang="hr-HR" sz="2000" dirty="0"/>
              <a:t>(čl. 23.-28. Pravilnika)</a:t>
            </a:r>
          </a:p>
          <a:p>
            <a:pPr lvl="2">
              <a:buFont typeface="Arial" panose="020B0604020202020204" pitchFamily="34" charset="0"/>
              <a:buChar char="•"/>
            </a:pPr>
            <a:r>
              <a:rPr lang="hr-HR" sz="1800" dirty="0"/>
              <a:t>za zapošljavanje na otvorenom tržištu rada, samozapošljavanje </a:t>
            </a:r>
          </a:p>
          <a:p>
            <a:pPr lvl="2">
              <a:buFont typeface="Arial" panose="020B0604020202020204" pitchFamily="34" charset="0"/>
              <a:buChar char="•"/>
            </a:pPr>
            <a:r>
              <a:rPr lang="hr-HR" sz="1800" dirty="0"/>
              <a:t>nalaz i mišljenje centra za profesionalnu rehabilitaciju o utvrđenoj potrebi prilagodbi – </a:t>
            </a:r>
            <a:r>
              <a:rPr lang="hr-HR" sz="1800" i="1" dirty="0"/>
              <a:t>usluga 9. Izrada plana prilagodbe radnog mjesta i radnog okoliša (arhitektonska prilagodba) te potrebne prilagodbe opreme i sredstava za rad (tehnička prilagodba)</a:t>
            </a:r>
          </a:p>
          <a:p>
            <a:pPr marL="630936" lvl="2" indent="0">
              <a:buNone/>
            </a:pPr>
            <a:endParaRPr lang="hr-HR" sz="1800" i="1" dirty="0"/>
          </a:p>
          <a:p>
            <a:pPr lvl="2">
              <a:buFont typeface="Arial" panose="020B0604020202020204" pitchFamily="34" charset="0"/>
              <a:buChar char="•"/>
            </a:pPr>
            <a:r>
              <a:rPr lang="hr-HR" sz="1800" dirty="0"/>
              <a:t>u visini stvarnih troškova prilagodbe, ali maksimalno do 40 osnovica (minimalna plaća) za jednu osobu s invaliditetom (38.800,00 €)</a:t>
            </a:r>
          </a:p>
          <a:p>
            <a:pPr marL="630936" lvl="2" indent="0">
              <a:buNone/>
            </a:pPr>
            <a:endParaRPr lang="hr-HR" sz="1800" dirty="0"/>
          </a:p>
          <a:p>
            <a:pPr lvl="2">
              <a:buFont typeface="Arial" panose="020B0604020202020204" pitchFamily="34" charset="0"/>
              <a:buChar char="•"/>
            </a:pPr>
            <a:r>
              <a:rPr lang="hr-HR" sz="1800" dirty="0"/>
              <a:t>u troškove prilagodbe radnog mjesta ubraja se i trošak izrade nalaza i mišljenja centra</a:t>
            </a:r>
          </a:p>
          <a:p>
            <a:pPr marL="630936" lvl="2" indent="0">
              <a:buNone/>
            </a:pPr>
            <a:endParaRPr lang="hr-HR" sz="1800" dirty="0"/>
          </a:p>
        </p:txBody>
      </p:sp>
    </p:spTree>
    <p:extLst>
      <p:ext uri="{BB962C8B-B14F-4D97-AF65-F5344CB8AC3E}">
        <p14:creationId xmlns:p14="http://schemas.microsoft.com/office/powerpoint/2010/main" val="3567918757"/>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zervirano mjesto broja slajda 3"/>
          <p:cNvSpPr>
            <a:spLocks noGrp="1"/>
          </p:cNvSpPr>
          <p:nvPr>
            <p:ph type="sldNum" sz="quarter" idx="12"/>
          </p:nvPr>
        </p:nvSpPr>
        <p:spPr/>
        <p:txBody>
          <a:bodyPr/>
          <a:lstStyle/>
          <a:p>
            <a:fld id="{93432230-C84C-4B44-A376-66CD21F15DC1}" type="slidenum">
              <a:rPr lang="hr-HR" smtClean="0"/>
              <a:t>13</a:t>
            </a:fld>
            <a:endParaRPr lang="hr-HR" dirty="0"/>
          </a:p>
        </p:txBody>
      </p:sp>
      <p:sp>
        <p:nvSpPr>
          <p:cNvPr id="7"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6" name="Rezervirano mjesto sadržaja 1"/>
          <p:cNvSpPr>
            <a:spLocks noGrp="1"/>
          </p:cNvSpPr>
          <p:nvPr>
            <p:ph idx="1"/>
          </p:nvPr>
        </p:nvSpPr>
        <p:spPr>
          <a:xfrm>
            <a:off x="251520" y="1657239"/>
            <a:ext cx="7920880" cy="3543522"/>
          </a:xfrm>
        </p:spPr>
        <p:txBody>
          <a:bodyPr>
            <a:noAutofit/>
          </a:bodyPr>
          <a:lstStyle/>
          <a:p>
            <a:pPr lvl="2">
              <a:buFont typeface="Arial" panose="020B0604020202020204" pitchFamily="34" charset="0"/>
              <a:buChar char="•"/>
            </a:pPr>
            <a:r>
              <a:rPr lang="hr-HR" sz="1800" i="1" dirty="0"/>
              <a:t>poslodavcu koji ima pravo na odbitak pretporeza, odnosno koji je obveznik poreza na dodanu vrijednost, u stvarne troškove prilagodbe priznaje se samo trošak porezne osnovice (trošak bez poreza na dodanu vrijednost), dok se poslodavcu koji nema pravo na odbitak pretporeza, odnosno koji nije obveznik poreza na dodanu vrijednost, u stvarne troškove prilagodbe priznaje osim troška porezne osnovice i trošak poreza na dodanu vrijednost (trošak sa porezom na dodanu vrijednost)</a:t>
            </a:r>
          </a:p>
          <a:p>
            <a:pPr marL="630936" lvl="2" indent="0">
              <a:buNone/>
            </a:pPr>
            <a:endParaRPr lang="hr-HR" sz="1800" u="sng" dirty="0"/>
          </a:p>
          <a:p>
            <a:pPr lvl="2">
              <a:buFont typeface="Arial" panose="020B0604020202020204" pitchFamily="34" charset="0"/>
              <a:buChar char="•"/>
            </a:pPr>
            <a:r>
              <a:rPr lang="hr-HR" sz="1800" u="sng" dirty="0"/>
              <a:t>obveza neotkazivanja ugovora o radu 24 mjeseca od dana kada su odobrena sredstva isplaćena</a:t>
            </a:r>
          </a:p>
          <a:p>
            <a:pPr marL="630936" lvl="2" indent="0">
              <a:buNone/>
            </a:pPr>
            <a:endParaRPr lang="hr-HR" sz="1800" dirty="0"/>
          </a:p>
          <a:p>
            <a:pPr lvl="3">
              <a:buFont typeface="Times New Roman" panose="02020603050405020304" pitchFamily="18" charset="0"/>
              <a:buChar char="–"/>
            </a:pPr>
            <a:endParaRPr lang="hr-HR" sz="1800" dirty="0"/>
          </a:p>
          <a:p>
            <a:pPr lvl="3">
              <a:buFont typeface="Times New Roman" panose="02020603050405020304" pitchFamily="18" charset="0"/>
              <a:buChar char="–"/>
            </a:pPr>
            <a:endParaRPr lang="hr-HR" sz="1800" dirty="0"/>
          </a:p>
        </p:txBody>
      </p:sp>
    </p:spTree>
    <p:extLst>
      <p:ext uri="{BB962C8B-B14F-4D97-AF65-F5344CB8AC3E}">
        <p14:creationId xmlns:p14="http://schemas.microsoft.com/office/powerpoint/2010/main" val="274137472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14</a:t>
            </a:fld>
            <a:endParaRPr lang="hr-HR" dirty="0"/>
          </a:p>
        </p:txBody>
      </p:sp>
      <p:sp>
        <p:nvSpPr>
          <p:cNvPr id="5"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6" name="Rezervirano mjesto sadržaja 1"/>
          <p:cNvSpPr>
            <a:spLocks noGrp="1"/>
          </p:cNvSpPr>
          <p:nvPr>
            <p:ph idx="1"/>
          </p:nvPr>
        </p:nvSpPr>
        <p:spPr>
          <a:xfrm>
            <a:off x="323528" y="1196752"/>
            <a:ext cx="7704856" cy="5211192"/>
          </a:xfrm>
        </p:spPr>
        <p:txBody>
          <a:bodyPr>
            <a:normAutofit/>
          </a:bodyPr>
          <a:lstStyle/>
          <a:p>
            <a:pPr marL="523875" lvl="1" indent="-342900">
              <a:buClr>
                <a:schemeClr val="accent2"/>
              </a:buClr>
              <a:buSzPct val="60000"/>
              <a:buFont typeface="Wingdings" panose="05000000000000000000" pitchFamily="2" charset="2"/>
              <a:buChar char="q"/>
            </a:pPr>
            <a:r>
              <a:rPr lang="hr-HR" sz="2000" b="1" u="sng" dirty="0"/>
              <a:t>Subvencija u visini uplaćenog doprinosa za obvezno zdravstveno osiguranje </a:t>
            </a:r>
            <a:r>
              <a:rPr lang="hr-HR" sz="2000" dirty="0"/>
              <a:t>(čl. 29.-31. Pravilnika)</a:t>
            </a:r>
            <a:r>
              <a:rPr lang="hr-HR" sz="2200" dirty="0"/>
              <a:t> </a:t>
            </a:r>
          </a:p>
          <a:p>
            <a:pPr lvl="2">
              <a:buFont typeface="Arial" panose="020B0604020202020204" pitchFamily="34" charset="0"/>
              <a:buChar char="•"/>
            </a:pPr>
            <a:r>
              <a:rPr lang="hr-HR" sz="1800" dirty="0"/>
              <a:t>poslodavac koji zapošljava osobu s invaliditetom na otvorenom tržištu rada, odnosno osoba koja se </a:t>
            </a:r>
            <a:r>
              <a:rPr lang="hr-HR" sz="1800" dirty="0" err="1"/>
              <a:t>samozapošljava</a:t>
            </a:r>
            <a:r>
              <a:rPr lang="hr-HR" sz="1800" dirty="0"/>
              <a:t> ostvaruju pravo na subvenciju za doprinos </a:t>
            </a:r>
            <a:r>
              <a:rPr lang="hr-HR" sz="1800" i="1" dirty="0"/>
              <a:t>za svaku zaposlenu osobu s invaliditetom upisanu u Očevidnik zaposlenih osoba s invaliditetom</a:t>
            </a:r>
          </a:p>
          <a:p>
            <a:pPr lvl="2">
              <a:buFont typeface="Arial" panose="020B0604020202020204" pitchFamily="34" charset="0"/>
              <a:buChar char="•"/>
            </a:pPr>
            <a:r>
              <a:rPr lang="hr-HR" sz="1800" u="sng" dirty="0">
                <a:solidFill>
                  <a:srgbClr val="222222"/>
                </a:solidFill>
                <a:ea typeface="Times New Roman" panose="02020603050405020304" pitchFamily="18" charset="0"/>
              </a:rPr>
              <a:t>o</a:t>
            </a:r>
            <a:r>
              <a:rPr lang="hr-HR" sz="1800" u="sng" dirty="0">
                <a:solidFill>
                  <a:srgbClr val="222222"/>
                </a:solidFill>
                <a:effectLst/>
                <a:ea typeface="Times New Roman" panose="02020603050405020304" pitchFamily="18" charset="0"/>
              </a:rPr>
              <a:t>snovica za izračun subvencije za doprinos je obračunat i uplaćen doprinos za obvezno zdravstveno osiguranje</a:t>
            </a:r>
            <a:r>
              <a:rPr lang="hr-HR" sz="1800" dirty="0">
                <a:solidFill>
                  <a:srgbClr val="222222"/>
                </a:solidFill>
                <a:effectLst/>
                <a:ea typeface="Times New Roman" panose="02020603050405020304" pitchFamily="18" charset="0"/>
              </a:rPr>
              <a:t> sukladno propisima o doprinosima za obvezna osiguranja, za svaku zaposlenu osobu s invaliditetom ostvaruje se subvencija za doprinos </a:t>
            </a:r>
            <a:r>
              <a:rPr lang="hr-HR" sz="1800" u="sng" dirty="0">
                <a:solidFill>
                  <a:srgbClr val="222222"/>
                </a:solidFill>
                <a:effectLst/>
                <a:ea typeface="Times New Roman" panose="02020603050405020304" pitchFamily="18" charset="0"/>
              </a:rPr>
              <a:t>u iznosu od </a:t>
            </a:r>
            <a:r>
              <a:rPr lang="hr-HR" sz="1800" b="1" u="sng" dirty="0">
                <a:solidFill>
                  <a:srgbClr val="222222"/>
                </a:solidFill>
                <a:effectLst/>
                <a:ea typeface="Times New Roman" panose="02020603050405020304" pitchFamily="18" charset="0"/>
              </a:rPr>
              <a:t>75%</a:t>
            </a:r>
            <a:r>
              <a:rPr lang="hr-HR" sz="1800" u="sng" dirty="0">
                <a:solidFill>
                  <a:srgbClr val="222222"/>
                </a:solidFill>
                <a:effectLst/>
                <a:ea typeface="Times New Roman" panose="02020603050405020304" pitchFamily="18" charset="0"/>
              </a:rPr>
              <a:t> osnovice</a:t>
            </a:r>
            <a:r>
              <a:rPr lang="hr-HR" sz="1800" dirty="0">
                <a:solidFill>
                  <a:srgbClr val="222222"/>
                </a:solidFill>
                <a:effectLst/>
                <a:ea typeface="Times New Roman" panose="02020603050405020304" pitchFamily="18" charset="0"/>
              </a:rPr>
              <a:t> za subvenciju za doprinos</a:t>
            </a:r>
          </a:p>
          <a:p>
            <a:pPr marL="630936" lvl="2" indent="0">
              <a:buNone/>
            </a:pPr>
            <a:endParaRPr lang="hr-HR" sz="1800" dirty="0">
              <a:effectLst/>
              <a:ea typeface="Times New Roman" panose="02020603050405020304" pitchFamily="18" charset="0"/>
            </a:endParaRPr>
          </a:p>
          <a:p>
            <a:pPr lvl="2">
              <a:buFont typeface="Arial" panose="020B0604020202020204" pitchFamily="34" charset="0"/>
              <a:buChar char="•"/>
            </a:pPr>
            <a:r>
              <a:rPr lang="hr-HR" sz="1800" dirty="0"/>
              <a:t>podnošenje zahtjeva u roku od 30 dana od dana isplate plaće, te uplate doprinosa, poreza i prireza za mjesec za koji se traži naknada</a:t>
            </a:r>
          </a:p>
          <a:p>
            <a:pPr lvl="2">
              <a:buFont typeface="Arial" panose="020B0604020202020204" pitchFamily="34" charset="0"/>
              <a:buChar char="•"/>
            </a:pPr>
            <a:endParaRPr lang="hr-HR" sz="1800" dirty="0"/>
          </a:p>
          <a:p>
            <a:pPr marL="630936" lvl="2" indent="0">
              <a:buNone/>
            </a:pPr>
            <a:endParaRPr lang="hr-HR" sz="2200" dirty="0"/>
          </a:p>
          <a:p>
            <a:pPr lvl="2">
              <a:buFont typeface="Arial" panose="020B0604020202020204" pitchFamily="34" charset="0"/>
              <a:buChar char="•"/>
            </a:pPr>
            <a:endParaRPr lang="hr-HR" sz="1800" dirty="0"/>
          </a:p>
          <a:p>
            <a:endParaRPr lang="hr-HR" dirty="0"/>
          </a:p>
        </p:txBody>
      </p:sp>
    </p:spTree>
    <p:extLst>
      <p:ext uri="{BB962C8B-B14F-4D97-AF65-F5344CB8AC3E}">
        <p14:creationId xmlns:p14="http://schemas.microsoft.com/office/powerpoint/2010/main" val="4102411524"/>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15</a:t>
            </a:fld>
            <a:endParaRPr lang="hr-HR" dirty="0"/>
          </a:p>
        </p:txBody>
      </p:sp>
      <p:sp>
        <p:nvSpPr>
          <p:cNvPr id="5"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6" name="Rezervirano mjesto sadržaja 1"/>
          <p:cNvSpPr>
            <a:spLocks noGrp="1"/>
          </p:cNvSpPr>
          <p:nvPr>
            <p:ph idx="1"/>
          </p:nvPr>
        </p:nvSpPr>
        <p:spPr>
          <a:xfrm>
            <a:off x="323528" y="1196752"/>
            <a:ext cx="7776864" cy="5040560"/>
          </a:xfrm>
        </p:spPr>
        <p:txBody>
          <a:bodyPr>
            <a:normAutofit fontScale="92500"/>
          </a:bodyPr>
          <a:lstStyle/>
          <a:p>
            <a:pPr marL="523875" lvl="1" indent="-342900">
              <a:buClr>
                <a:schemeClr val="accent2"/>
              </a:buClr>
              <a:buSzPct val="60000"/>
              <a:buFont typeface="Wingdings" panose="05000000000000000000" pitchFamily="2" charset="2"/>
              <a:buChar char="q"/>
            </a:pPr>
            <a:r>
              <a:rPr lang="hr-HR" sz="2200" b="1" u="sng" dirty="0"/>
              <a:t>Financiranje troškova stručne podrške </a:t>
            </a:r>
            <a:r>
              <a:rPr lang="hr-HR" sz="2200" dirty="0"/>
              <a:t>(čl. 32.-35. Pravilnika) </a:t>
            </a:r>
          </a:p>
          <a:p>
            <a:pPr lvl="2" algn="just">
              <a:buFont typeface="Arial" panose="020B0604020202020204" pitchFamily="34" charset="0"/>
              <a:buChar char="•"/>
            </a:pPr>
            <a:r>
              <a:rPr lang="hr-HR" sz="1900" dirty="0"/>
              <a:t>za zapošljavanje na otvorenom tržištu rada te samozapošljavanje ako je nalazom i mišljenjem centra utvrđena potreba stručne podrške, a prema planu individualne podrške kojim je utvrđeno trajanje, oblik, vrsta i broj sati stručne podrške – </a:t>
            </a:r>
            <a:r>
              <a:rPr lang="hr-HR" sz="1900" i="1" dirty="0"/>
              <a:t>usluga 6. Stručna podrška i praćenje na određenom radnom mjestu i radnom okruženju</a:t>
            </a:r>
          </a:p>
          <a:p>
            <a:pPr lvl="2">
              <a:buFont typeface="Arial" panose="020B0604020202020204" pitchFamily="34" charset="0"/>
              <a:buChar char="•"/>
            </a:pPr>
            <a:r>
              <a:rPr lang="hr-HR" sz="1900" i="1" dirty="0"/>
              <a:t>plaćanje </a:t>
            </a:r>
            <a:r>
              <a:rPr lang="hr-HR" sz="1900" i="1" u="sng" dirty="0"/>
              <a:t>izravno poslodavcu </a:t>
            </a:r>
          </a:p>
          <a:p>
            <a:pPr lvl="2">
              <a:buFont typeface="Arial" panose="020B0604020202020204" pitchFamily="34" charset="0"/>
              <a:buChar char="•"/>
            </a:pPr>
            <a:r>
              <a:rPr lang="hr-HR" sz="1900" dirty="0"/>
              <a:t>zahtjev se podnosi u roku 8 dana od sklapanja ugovora o pružanju stručne podrške </a:t>
            </a:r>
          </a:p>
          <a:p>
            <a:pPr marL="630936" lvl="2" indent="0">
              <a:buNone/>
            </a:pPr>
            <a:endParaRPr lang="hr-HR" sz="1800" dirty="0"/>
          </a:p>
          <a:p>
            <a:pPr marL="630936" lvl="2" indent="0">
              <a:buNone/>
            </a:pPr>
            <a:r>
              <a:rPr lang="hr-HR" sz="2000" b="1" dirty="0"/>
              <a:t>Ugovorom se utvrđuje</a:t>
            </a:r>
          </a:p>
          <a:p>
            <a:pPr lvl="2">
              <a:buFont typeface="Courier New" panose="02070309020205020404" pitchFamily="49" charset="0"/>
              <a:buChar char="o"/>
            </a:pPr>
            <a:r>
              <a:rPr lang="hr-HR" sz="1900" dirty="0"/>
              <a:t>trajanje, oblik i vrsta stručne podrške</a:t>
            </a:r>
          </a:p>
          <a:p>
            <a:pPr lvl="2">
              <a:buFont typeface="Courier New" panose="02070309020205020404" pitchFamily="49" charset="0"/>
              <a:buChar char="o"/>
            </a:pPr>
            <a:r>
              <a:rPr lang="hr-HR" sz="1900" dirty="0"/>
              <a:t>broj sati potrebne stručne podrške</a:t>
            </a:r>
          </a:p>
          <a:p>
            <a:pPr lvl="2">
              <a:buFont typeface="Courier New" panose="02070309020205020404" pitchFamily="49" charset="0"/>
              <a:buChar char="o"/>
            </a:pPr>
            <a:r>
              <a:rPr lang="hr-HR" sz="1900" dirty="0"/>
              <a:t>podaci o pružatelju usluge stručne podrške</a:t>
            </a:r>
          </a:p>
          <a:p>
            <a:pPr lvl="2">
              <a:buFont typeface="Courier New" panose="02070309020205020404" pitchFamily="49" charset="0"/>
              <a:buChar char="o"/>
            </a:pPr>
            <a:r>
              <a:rPr lang="hr-HR" sz="1900" dirty="0"/>
              <a:t>iznos financiranja</a:t>
            </a:r>
          </a:p>
          <a:p>
            <a:pPr lvl="2">
              <a:buFont typeface="Courier New" panose="02070309020205020404" pitchFamily="49" charset="0"/>
              <a:buChar char="o"/>
            </a:pPr>
            <a:r>
              <a:rPr lang="hr-HR" sz="1900" dirty="0"/>
              <a:t>način izvještavanja o izvršenoj usluzi stručne podrške</a:t>
            </a:r>
          </a:p>
        </p:txBody>
      </p:sp>
    </p:spTree>
    <p:extLst>
      <p:ext uri="{BB962C8B-B14F-4D97-AF65-F5344CB8AC3E}">
        <p14:creationId xmlns:p14="http://schemas.microsoft.com/office/powerpoint/2010/main" val="755689565"/>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16</a:t>
            </a:fld>
            <a:endParaRPr lang="hr-HR" dirty="0"/>
          </a:p>
        </p:txBody>
      </p:sp>
      <p:sp>
        <p:nvSpPr>
          <p:cNvPr id="5"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6" name="Rezervirano mjesto sadržaja 1"/>
          <p:cNvSpPr>
            <a:spLocks noGrp="1"/>
          </p:cNvSpPr>
          <p:nvPr>
            <p:ph idx="1"/>
          </p:nvPr>
        </p:nvSpPr>
        <p:spPr>
          <a:xfrm>
            <a:off x="323528" y="1196752"/>
            <a:ext cx="7704856" cy="4536504"/>
          </a:xfrm>
        </p:spPr>
        <p:txBody>
          <a:bodyPr>
            <a:normAutofit fontScale="92500" lnSpcReduction="20000"/>
          </a:bodyPr>
          <a:lstStyle/>
          <a:p>
            <a:pPr marL="523875" lvl="1" indent="-342900">
              <a:buClr>
                <a:schemeClr val="accent2"/>
              </a:buClr>
              <a:buSzPct val="60000"/>
              <a:buFont typeface="Wingdings" panose="05000000000000000000" pitchFamily="2" charset="2"/>
              <a:buChar char="q"/>
            </a:pPr>
            <a:r>
              <a:rPr lang="hr-HR" sz="2200" b="1" u="sng" dirty="0"/>
              <a:t>Potpora za održivost samozapošljavanja osoba s invaliditetom</a:t>
            </a:r>
            <a:r>
              <a:rPr lang="hr-HR" sz="2200" dirty="0"/>
              <a:t> (čl. 38.-40. Pravilnika)</a:t>
            </a:r>
          </a:p>
          <a:p>
            <a:pPr marL="180975" lvl="1" indent="0">
              <a:buClr>
                <a:schemeClr val="accent2"/>
              </a:buClr>
              <a:buSzPct val="60000"/>
              <a:buNone/>
            </a:pPr>
            <a:endParaRPr lang="hr-HR" sz="2200" dirty="0"/>
          </a:p>
          <a:p>
            <a:pPr lvl="2">
              <a:buFont typeface="Arial" panose="020B0604020202020204" pitchFamily="34" charset="0"/>
              <a:buChar char="•"/>
            </a:pPr>
            <a:r>
              <a:rPr lang="hr-HR" sz="1900" dirty="0"/>
              <a:t>osoba koja se </a:t>
            </a:r>
            <a:r>
              <a:rPr lang="hr-HR" sz="1900" dirty="0" err="1"/>
              <a:t>samozapošljava</a:t>
            </a:r>
            <a:r>
              <a:rPr lang="hr-HR" sz="1900" dirty="0"/>
              <a:t> – na svoje ime </a:t>
            </a:r>
          </a:p>
          <a:p>
            <a:pPr lvl="2">
              <a:buFont typeface="Arial" panose="020B0604020202020204" pitchFamily="34" charset="0"/>
              <a:buChar char="•"/>
            </a:pPr>
            <a:r>
              <a:rPr lang="hr-HR" sz="1900" dirty="0"/>
              <a:t>1.000,00 kn/</a:t>
            </a:r>
            <a:r>
              <a:rPr lang="hr-HR" sz="1900" b="1" dirty="0"/>
              <a:t>132,72 EUR </a:t>
            </a:r>
            <a:r>
              <a:rPr lang="hr-HR" sz="1900" dirty="0"/>
              <a:t>mjesečno</a:t>
            </a:r>
          </a:p>
          <a:p>
            <a:pPr lvl="2">
              <a:buFont typeface="Arial" panose="020B0604020202020204" pitchFamily="34" charset="0"/>
              <a:buChar char="•"/>
            </a:pPr>
            <a:r>
              <a:rPr lang="hr-HR" sz="1900" dirty="0"/>
              <a:t>podnošenje zahtjeva u roku od 30 dana od dana isplate plaće, doprinosa, poreza i prireza za mjesec za koji se traži potpora</a:t>
            </a:r>
          </a:p>
          <a:p>
            <a:pPr marL="630936" lvl="2" indent="0">
              <a:buNone/>
            </a:pPr>
            <a:endParaRPr lang="hr-HR" sz="1900" dirty="0"/>
          </a:p>
          <a:p>
            <a:pPr marL="630936" lvl="2" indent="0">
              <a:buNone/>
            </a:pPr>
            <a:r>
              <a:rPr lang="hr-HR" sz="2000" b="1" i="1" u="sng" dirty="0">
                <a:solidFill>
                  <a:prstClr val="black"/>
                </a:solidFill>
                <a:effectLst>
                  <a:outerShdw blurRad="31750" dist="25400" dir="5400000" algn="tl" rotWithShape="0">
                    <a:srgbClr val="000000">
                      <a:alpha val="25000"/>
                    </a:srgbClr>
                  </a:outerShdw>
                </a:effectLst>
                <a:ea typeface="+mj-ea"/>
              </a:rPr>
              <a:t>Osoba s invaliditetom koja se </a:t>
            </a:r>
            <a:r>
              <a:rPr lang="hr-HR" sz="2000" b="1" i="1" u="sng" dirty="0" err="1">
                <a:solidFill>
                  <a:prstClr val="black"/>
                </a:solidFill>
                <a:effectLst>
                  <a:outerShdw blurRad="31750" dist="25400" dir="5400000" algn="tl" rotWithShape="0">
                    <a:srgbClr val="000000">
                      <a:alpha val="25000"/>
                    </a:srgbClr>
                  </a:outerShdw>
                </a:effectLst>
                <a:ea typeface="+mj-ea"/>
              </a:rPr>
              <a:t>samozapošljava</a:t>
            </a:r>
            <a:r>
              <a:rPr lang="hr-HR" sz="2000" b="1" i="1" u="sng" dirty="0">
                <a:solidFill>
                  <a:prstClr val="black"/>
                </a:solidFill>
                <a:effectLst>
                  <a:outerShdw blurRad="31750" dist="25400" dir="5400000" algn="tl" rotWithShape="0">
                    <a:srgbClr val="000000">
                      <a:alpha val="25000"/>
                    </a:srgbClr>
                  </a:outerShdw>
                </a:effectLst>
                <a:ea typeface="+mj-ea"/>
              </a:rPr>
              <a:t> =&gt;</a:t>
            </a:r>
            <a:endParaRPr lang="hr-HR" sz="1800" b="1" i="1" u="sng" dirty="0"/>
          </a:p>
          <a:p>
            <a:pPr lvl="0">
              <a:buClr>
                <a:srgbClr val="39639D"/>
              </a:buClr>
              <a:buFont typeface="Arial" panose="020B0604020202020204" pitchFamily="34" charset="0"/>
              <a:buChar char="•"/>
            </a:pPr>
            <a:r>
              <a:rPr lang="hr-HR" sz="1800" dirty="0">
                <a:solidFill>
                  <a:prstClr val="black"/>
                </a:solidFill>
              </a:rPr>
              <a:t>osnivanje trgovačkog društva i zapošljavanje u tom trgovačkom društvu</a:t>
            </a:r>
          </a:p>
          <a:p>
            <a:pPr lvl="0">
              <a:buClr>
                <a:srgbClr val="2DA2BF"/>
              </a:buClr>
              <a:buFont typeface="Arial" panose="020B0604020202020204" pitchFamily="34" charset="0"/>
              <a:buChar char="•"/>
            </a:pPr>
            <a:r>
              <a:rPr lang="hr-HR" sz="1800" dirty="0">
                <a:solidFill>
                  <a:prstClr val="black"/>
                </a:solidFill>
              </a:rPr>
              <a:t>osnivanje zadruge i zapošljavanje u toj zadruzi</a:t>
            </a:r>
          </a:p>
          <a:p>
            <a:pPr lvl="0">
              <a:buClr>
                <a:srgbClr val="2DA2BF"/>
              </a:buClr>
              <a:buFont typeface="Arial" panose="020B0604020202020204" pitchFamily="34" charset="0"/>
              <a:buChar char="•"/>
            </a:pPr>
            <a:r>
              <a:rPr lang="hr-HR" sz="1800" b="1" dirty="0">
                <a:solidFill>
                  <a:prstClr val="black"/>
                </a:solidFill>
              </a:rPr>
              <a:t>osnivanje udruge i zapošljavanje u toj udruzi</a:t>
            </a:r>
          </a:p>
          <a:p>
            <a:pPr lvl="0">
              <a:buClr>
                <a:srgbClr val="2DA2BF"/>
              </a:buClr>
              <a:buFont typeface="Arial" panose="020B0604020202020204" pitchFamily="34" charset="0"/>
              <a:buChar char="•"/>
            </a:pPr>
            <a:r>
              <a:rPr lang="hr-HR" sz="1800" dirty="0">
                <a:solidFill>
                  <a:prstClr val="black"/>
                </a:solidFill>
              </a:rPr>
              <a:t>obavljanje obrta</a:t>
            </a:r>
          </a:p>
          <a:p>
            <a:pPr lvl="0">
              <a:buClr>
                <a:srgbClr val="2DA2BF"/>
              </a:buClr>
              <a:buFont typeface="Arial" panose="020B0604020202020204" pitchFamily="34" charset="0"/>
              <a:buChar char="•"/>
            </a:pPr>
            <a:r>
              <a:rPr lang="hr-HR" sz="1800" dirty="0">
                <a:solidFill>
                  <a:prstClr val="black"/>
                </a:solidFill>
              </a:rPr>
              <a:t>obavljanje domaće radinosti ili sporednog zanimanja na temelju kojeg je osoba osigurana na mirovinsko osiguranje</a:t>
            </a:r>
          </a:p>
          <a:p>
            <a:pPr lvl="0">
              <a:buClr>
                <a:srgbClr val="2DA2BF"/>
              </a:buClr>
              <a:buFont typeface="Arial" panose="020B0604020202020204" pitchFamily="34" charset="0"/>
              <a:buChar char="•"/>
            </a:pPr>
            <a:r>
              <a:rPr lang="hr-HR" sz="1800" dirty="0">
                <a:solidFill>
                  <a:prstClr val="black"/>
                </a:solidFill>
              </a:rPr>
              <a:t>obavljanje djelatnosti slobodnog zanimanja (profesionalne djelatnosti) </a:t>
            </a:r>
          </a:p>
          <a:p>
            <a:pPr lvl="0">
              <a:buClr>
                <a:srgbClr val="2DA2BF"/>
              </a:buClr>
              <a:buFont typeface="Arial" panose="020B0604020202020204" pitchFamily="34" charset="0"/>
              <a:buChar char="•"/>
            </a:pPr>
            <a:r>
              <a:rPr lang="hr-HR" sz="1800" dirty="0">
                <a:solidFill>
                  <a:prstClr val="black"/>
                </a:solidFill>
              </a:rPr>
              <a:t>obavljanje djelatnosti poljoprivrede i šumarstva</a:t>
            </a:r>
          </a:p>
          <a:p>
            <a:pPr marL="418719" lvl="2" indent="0">
              <a:buSzPct val="60000"/>
              <a:buNone/>
            </a:pPr>
            <a:endParaRPr lang="hr-HR" sz="1800" dirty="0"/>
          </a:p>
          <a:p>
            <a:pPr marL="630936" lvl="2" indent="0">
              <a:buNone/>
            </a:pPr>
            <a:endParaRPr lang="hr-HR" sz="1800" dirty="0"/>
          </a:p>
          <a:p>
            <a:pPr marL="761619" lvl="2" indent="-342900">
              <a:buSzPct val="60000"/>
              <a:buFont typeface="Arial" panose="020B0604020202020204" pitchFamily="34" charset="0"/>
              <a:buChar char="•"/>
            </a:pPr>
            <a:endParaRPr lang="hr-HR" sz="1800" dirty="0"/>
          </a:p>
          <a:p>
            <a:pPr marL="761619" lvl="2" indent="-342900">
              <a:buSzPct val="60000"/>
              <a:buFont typeface="Arial" panose="020B0604020202020204" pitchFamily="34" charset="0"/>
              <a:buChar char="•"/>
            </a:pPr>
            <a:endParaRPr lang="hr-HR" sz="1800" dirty="0"/>
          </a:p>
          <a:p>
            <a:pPr marL="630936" lvl="2" indent="0">
              <a:buNone/>
            </a:pPr>
            <a:endParaRPr lang="hr-HR" sz="2000" dirty="0"/>
          </a:p>
          <a:p>
            <a:pPr marL="630936" lvl="2" indent="0">
              <a:buNone/>
            </a:pPr>
            <a:endParaRPr lang="hr-HR" sz="2000" dirty="0"/>
          </a:p>
          <a:p>
            <a:pPr marL="630936" lvl="2" indent="0">
              <a:buNone/>
            </a:pPr>
            <a:endParaRPr lang="hr-HR" sz="2300" dirty="0"/>
          </a:p>
          <a:p>
            <a:endParaRPr lang="hr-HR" dirty="0"/>
          </a:p>
        </p:txBody>
      </p:sp>
    </p:spTree>
    <p:extLst>
      <p:ext uri="{BB962C8B-B14F-4D97-AF65-F5344CB8AC3E}">
        <p14:creationId xmlns:p14="http://schemas.microsoft.com/office/powerpoint/2010/main" val="35331275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17</a:t>
            </a:fld>
            <a:endParaRPr lang="hr-HR" dirty="0"/>
          </a:p>
        </p:txBody>
      </p:sp>
      <p:sp>
        <p:nvSpPr>
          <p:cNvPr id="5"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6" name="Rezervirano mjesto sadržaja 1"/>
          <p:cNvSpPr>
            <a:spLocks noGrp="1"/>
          </p:cNvSpPr>
          <p:nvPr>
            <p:ph idx="1"/>
          </p:nvPr>
        </p:nvSpPr>
        <p:spPr>
          <a:xfrm>
            <a:off x="539552" y="1268760"/>
            <a:ext cx="7704856" cy="5040560"/>
          </a:xfrm>
        </p:spPr>
        <p:txBody>
          <a:bodyPr>
            <a:noAutofit/>
          </a:bodyPr>
          <a:lstStyle/>
          <a:p>
            <a:pPr marL="523875" lvl="1" indent="-342900">
              <a:buClr>
                <a:schemeClr val="accent2"/>
              </a:buClr>
              <a:buSzPct val="60000"/>
              <a:buFont typeface="Wingdings" panose="05000000000000000000" pitchFamily="2" charset="2"/>
              <a:buChar char="q"/>
            </a:pPr>
            <a:r>
              <a:rPr lang="hr-HR" sz="2000" b="1" u="sng" dirty="0"/>
              <a:t>Sufinanciranje troškova prijevoza osoba s invaliditetom</a:t>
            </a:r>
            <a:endParaRPr lang="hr-HR" sz="2000" dirty="0"/>
          </a:p>
          <a:p>
            <a:pPr marL="180975" lvl="1" indent="0">
              <a:buClr>
                <a:schemeClr val="accent2"/>
              </a:buClr>
              <a:buSzPct val="60000"/>
              <a:buNone/>
            </a:pPr>
            <a:r>
              <a:rPr lang="hr-HR" sz="2000" dirty="0"/>
              <a:t>     </a:t>
            </a:r>
            <a:r>
              <a:rPr lang="hr-HR" sz="1800" dirty="0"/>
              <a:t>(čl. 41.-43. Pravilnika)</a:t>
            </a:r>
          </a:p>
          <a:p>
            <a:pPr marL="180975" lvl="1" indent="0">
              <a:buClr>
                <a:schemeClr val="accent2"/>
              </a:buClr>
              <a:buSzPct val="60000"/>
              <a:buNone/>
            </a:pPr>
            <a:endParaRPr lang="hr-HR" sz="1800" dirty="0"/>
          </a:p>
          <a:p>
            <a:pPr marL="342900" lvl="0" indent="-342900">
              <a:spcBef>
                <a:spcPts val="750"/>
              </a:spcBef>
              <a:spcAft>
                <a:spcPts val="750"/>
              </a:spcAft>
              <a:buFont typeface="Symbol" panose="05050102010706020507" pitchFamily="18" charset="2"/>
              <a:buChar char=""/>
            </a:pPr>
            <a:r>
              <a:rPr lang="hr-HR" sz="1800" dirty="0">
                <a:ea typeface="Times New Roman" panose="02020603050405020304" pitchFamily="18" charset="0"/>
              </a:rPr>
              <a:t>p</a:t>
            </a:r>
            <a:r>
              <a:rPr lang="hr-HR" sz="1800" dirty="0">
                <a:effectLst/>
                <a:ea typeface="Times New Roman" panose="02020603050405020304" pitchFamily="18" charset="0"/>
              </a:rPr>
              <a:t>oslodavac koji zapošljava osobu s invaliditetom na otvorenom tržištu rada, odnosno osoba s invaliditetom koja se </a:t>
            </a:r>
            <a:r>
              <a:rPr lang="hr-HR" sz="1800" dirty="0" err="1">
                <a:effectLst/>
                <a:ea typeface="Times New Roman" panose="02020603050405020304" pitchFamily="18" charset="0"/>
              </a:rPr>
              <a:t>samozapošljava</a:t>
            </a:r>
            <a:r>
              <a:rPr lang="hr-HR" sz="1800" dirty="0">
                <a:effectLst/>
                <a:ea typeface="Times New Roman" panose="02020603050405020304" pitchFamily="18" charset="0"/>
              </a:rPr>
              <a:t> mogu ostvariti pravo na sufinanciranje troškova prijevoza osoba s invaliditetom za potrebe dolaska na posao i odlaska s posla te za potrebe dolaska na mjesto obavljanja djelatnosti i odlaska s mjesta obavljanja djelatnosti</a:t>
            </a:r>
          </a:p>
          <a:p>
            <a:pPr marL="342900" indent="-342900">
              <a:spcBef>
                <a:spcPts val="750"/>
              </a:spcBef>
              <a:spcAft>
                <a:spcPts val="750"/>
              </a:spcAft>
              <a:buFont typeface="Symbol" panose="05050102010706020507" pitchFamily="18" charset="2"/>
              <a:buChar char=""/>
            </a:pPr>
            <a:r>
              <a:rPr lang="hr-HR" sz="1800" dirty="0">
                <a:ea typeface="Times New Roman" panose="02020603050405020304" pitchFamily="18" charset="0"/>
              </a:rPr>
              <a:t>p</a:t>
            </a:r>
            <a:r>
              <a:rPr lang="hr-HR" sz="1800" dirty="0">
                <a:effectLst/>
                <a:ea typeface="Times New Roman" panose="02020603050405020304" pitchFamily="18" charset="0"/>
              </a:rPr>
              <a:t>ravo na sufinanciranje troškova prijevoza osoba s invaliditetom ostvaruje se danom podnošenja potpunog zahtjeva koji se podnosi najkasnije do zadnjeg dana u mjesecu za prethodni mjesec</a:t>
            </a:r>
          </a:p>
          <a:p>
            <a:pPr marL="0" lvl="0" indent="0">
              <a:spcBef>
                <a:spcPts val="750"/>
              </a:spcBef>
              <a:spcAft>
                <a:spcPts val="750"/>
              </a:spcAft>
              <a:buNone/>
            </a:pPr>
            <a:endParaRPr lang="hr-HR" sz="1800" dirty="0">
              <a:effectLst/>
              <a:ea typeface="Times New Roman" panose="02020603050405020304" pitchFamily="18" charset="0"/>
            </a:endParaRPr>
          </a:p>
          <a:p>
            <a:pPr marL="342900" lvl="0" indent="-342900">
              <a:spcBef>
                <a:spcPts val="750"/>
              </a:spcBef>
              <a:spcAft>
                <a:spcPts val="750"/>
              </a:spcAft>
              <a:buFont typeface="Symbol" panose="05050102010706020507" pitchFamily="18" charset="2"/>
              <a:buChar char=""/>
            </a:pPr>
            <a:endParaRPr lang="hr-HR" sz="1800" dirty="0">
              <a:effectLst/>
              <a:ea typeface="Times New Roman" panose="02020603050405020304" pitchFamily="18" charset="0"/>
            </a:endParaRPr>
          </a:p>
          <a:p>
            <a:pPr marL="0" lvl="0" indent="0">
              <a:lnSpc>
                <a:spcPts val="1350"/>
              </a:lnSpc>
              <a:spcBef>
                <a:spcPts val="750"/>
              </a:spcBef>
              <a:spcAft>
                <a:spcPts val="750"/>
              </a:spcAft>
              <a:buNone/>
            </a:pPr>
            <a:endParaRPr lang="hr-HR" sz="1800" dirty="0">
              <a:effectLst/>
              <a:ea typeface="Times New Roman" panose="02020603050405020304" pitchFamily="18" charset="0"/>
            </a:endParaRPr>
          </a:p>
          <a:p>
            <a:pPr marL="0" lvl="0" indent="0">
              <a:lnSpc>
                <a:spcPts val="1350"/>
              </a:lnSpc>
              <a:spcBef>
                <a:spcPts val="750"/>
              </a:spcBef>
              <a:spcAft>
                <a:spcPts val="750"/>
              </a:spcAft>
              <a:buNone/>
            </a:pPr>
            <a:endParaRPr lang="hr-HR" sz="1800" dirty="0">
              <a:effectLst/>
              <a:ea typeface="Times New Roman" panose="02020603050405020304" pitchFamily="18" charset="0"/>
            </a:endParaRPr>
          </a:p>
          <a:p>
            <a:pPr lvl="2">
              <a:buFont typeface="Arial" panose="020B0604020202020204" pitchFamily="34" charset="0"/>
              <a:buChar char="•"/>
            </a:pPr>
            <a:endParaRPr lang="hr-HR" sz="1800" dirty="0"/>
          </a:p>
          <a:p>
            <a:pPr marL="761619" lvl="2" indent="-342900">
              <a:buSzPct val="60000"/>
              <a:buFont typeface="Arial" panose="020B0604020202020204" pitchFamily="34" charset="0"/>
              <a:buChar char="•"/>
            </a:pPr>
            <a:endParaRPr lang="hr-HR" sz="1800" dirty="0"/>
          </a:p>
          <a:p>
            <a:pPr marL="761619" lvl="2" indent="-342900">
              <a:buSzPct val="60000"/>
              <a:buFont typeface="Arial" panose="020B0604020202020204" pitchFamily="34" charset="0"/>
              <a:buChar char="•"/>
            </a:pPr>
            <a:endParaRPr lang="hr-HR" sz="1800" dirty="0"/>
          </a:p>
          <a:p>
            <a:pPr marL="630936" lvl="2" indent="0">
              <a:buNone/>
            </a:pPr>
            <a:endParaRPr lang="hr-HR" sz="1800" dirty="0"/>
          </a:p>
          <a:p>
            <a:pPr marL="630936" lvl="2" indent="0">
              <a:buNone/>
            </a:pPr>
            <a:endParaRPr lang="hr-HR" sz="1800" dirty="0"/>
          </a:p>
          <a:p>
            <a:pPr marL="630936" lvl="2" indent="0">
              <a:buNone/>
            </a:pPr>
            <a:endParaRPr lang="hr-HR" sz="1800" dirty="0"/>
          </a:p>
          <a:p>
            <a:endParaRPr lang="hr-HR" sz="1800" dirty="0"/>
          </a:p>
        </p:txBody>
      </p:sp>
    </p:spTree>
    <p:extLst>
      <p:ext uri="{BB962C8B-B14F-4D97-AF65-F5344CB8AC3E}">
        <p14:creationId xmlns:p14="http://schemas.microsoft.com/office/powerpoint/2010/main" val="40426694"/>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a:extLst>
              <a:ext uri="{FF2B5EF4-FFF2-40B4-BE49-F238E27FC236}">
                <a16:creationId xmlns:a16="http://schemas.microsoft.com/office/drawing/2014/main" id="{89DA98B3-F230-4DC9-A80D-1C5C709694E4}"/>
              </a:ext>
            </a:extLst>
          </p:cNvPr>
          <p:cNvSpPr>
            <a:spLocks noGrp="1"/>
          </p:cNvSpPr>
          <p:nvPr>
            <p:ph idx="1"/>
          </p:nvPr>
        </p:nvSpPr>
        <p:spPr>
          <a:xfrm>
            <a:off x="467544" y="1268760"/>
            <a:ext cx="8229600" cy="4741987"/>
          </a:xfrm>
        </p:spPr>
        <p:txBody>
          <a:bodyPr>
            <a:normAutofit/>
          </a:bodyPr>
          <a:lstStyle/>
          <a:p>
            <a:pPr marL="0" lvl="0" indent="0">
              <a:spcBef>
                <a:spcPts val="750"/>
              </a:spcBef>
              <a:spcAft>
                <a:spcPts val="750"/>
              </a:spcAft>
              <a:buNone/>
            </a:pPr>
            <a:endParaRPr lang="hr-HR" sz="1800" dirty="0">
              <a:effectLst/>
              <a:ea typeface="Times New Roman" panose="02020603050405020304" pitchFamily="18" charset="0"/>
            </a:endParaRPr>
          </a:p>
          <a:p>
            <a:pPr marL="342900" lvl="0" indent="-342900">
              <a:spcBef>
                <a:spcPts val="750"/>
              </a:spcBef>
              <a:spcAft>
                <a:spcPts val="750"/>
              </a:spcAft>
              <a:buFont typeface="Symbol" panose="05050102010706020507" pitchFamily="18" charset="2"/>
              <a:buChar char=""/>
            </a:pPr>
            <a:r>
              <a:rPr lang="hr-HR" sz="1800" dirty="0">
                <a:effectLst/>
                <a:ea typeface="Times New Roman" panose="02020603050405020304" pitchFamily="18" charset="0"/>
              </a:rPr>
              <a:t>Trošak prijevoza na radno mjesto nadoknađuje se u visini stvarnih troškova prijevoza osobe s invaliditetom, i to:</a:t>
            </a:r>
          </a:p>
          <a:p>
            <a:pPr marL="285750" lvl="0" indent="-285750">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u visini iznosa mjesečne karte u međugradskom prijevozu ako je mjesto stanovanja osobe s invaliditetom isto kao mjesto rada </a:t>
            </a:r>
          </a:p>
          <a:p>
            <a:pPr marL="285750" lvl="0" indent="-285750">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u visini iznosa mjesečne karte u međumjesnom prijevozu ako je mjesto stanovanja osobe s invaliditetom različito od mjesta rada</a:t>
            </a:r>
          </a:p>
          <a:p>
            <a:pPr marL="285750" lvl="0" indent="-285750">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 za korištenje privatnog osobnog automobila ukoliko nema organiziranog javnog prijevoza u visini iznosa od 0,13 € po kilometru udaljenosti od mjesta stanovanja osobe s invaliditetom do mjesta rada u oba smjera</a:t>
            </a:r>
          </a:p>
          <a:p>
            <a:pPr marL="109728" indent="0">
              <a:buNone/>
            </a:pPr>
            <a:endParaRPr lang="hr-HR" sz="1800" dirty="0"/>
          </a:p>
        </p:txBody>
      </p:sp>
      <p:sp>
        <p:nvSpPr>
          <p:cNvPr id="3" name="Rezervirano mjesto broja slajda 2">
            <a:extLst>
              <a:ext uri="{FF2B5EF4-FFF2-40B4-BE49-F238E27FC236}">
                <a16:creationId xmlns:a16="http://schemas.microsoft.com/office/drawing/2014/main" id="{ECD8B90A-95C3-46D8-A406-FBF4B4931DF3}"/>
              </a:ext>
            </a:extLst>
          </p:cNvPr>
          <p:cNvSpPr>
            <a:spLocks noGrp="1"/>
          </p:cNvSpPr>
          <p:nvPr>
            <p:ph type="sldNum" sz="quarter" idx="12"/>
          </p:nvPr>
        </p:nvSpPr>
        <p:spPr/>
        <p:txBody>
          <a:bodyPr/>
          <a:lstStyle/>
          <a:p>
            <a:fld id="{93432230-C84C-4B44-A376-66CD21F15DC1}" type="slidenum">
              <a:rPr lang="hr-HR" smtClean="0"/>
              <a:t>18</a:t>
            </a:fld>
            <a:endParaRPr lang="hr-HR" dirty="0"/>
          </a:p>
        </p:txBody>
      </p:sp>
      <p:sp>
        <p:nvSpPr>
          <p:cNvPr id="4" name="Naslov 3">
            <a:extLst>
              <a:ext uri="{FF2B5EF4-FFF2-40B4-BE49-F238E27FC236}">
                <a16:creationId xmlns:a16="http://schemas.microsoft.com/office/drawing/2014/main" id="{8A9BE1B0-46D7-4BA6-B398-9593A526C62F}"/>
              </a:ext>
            </a:extLst>
          </p:cNvPr>
          <p:cNvSpPr>
            <a:spLocks noGrp="1"/>
          </p:cNvSpPr>
          <p:nvPr>
            <p:ph type="title"/>
          </p:nvPr>
        </p:nvSpPr>
        <p:spPr/>
        <p:txBody>
          <a:bodyPr>
            <a:normAutofit fontScale="90000"/>
          </a:bodyPr>
          <a:lstStyle/>
          <a:p>
            <a:br>
              <a:rPr lang="hr-HR" dirty="0"/>
            </a:br>
            <a:br>
              <a:rPr lang="hr-HR" dirty="0"/>
            </a:br>
            <a:br>
              <a:rPr lang="hr-HR" dirty="0"/>
            </a:br>
            <a:br>
              <a:rPr lang="hr-HR" dirty="0"/>
            </a:br>
            <a:endParaRPr lang="hr-HR" dirty="0"/>
          </a:p>
        </p:txBody>
      </p:sp>
    </p:spTree>
    <p:extLst>
      <p:ext uri="{BB962C8B-B14F-4D97-AF65-F5344CB8AC3E}">
        <p14:creationId xmlns:p14="http://schemas.microsoft.com/office/powerpoint/2010/main" val="2124135294"/>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a:extLst>
              <a:ext uri="{FF2B5EF4-FFF2-40B4-BE49-F238E27FC236}">
                <a16:creationId xmlns:a16="http://schemas.microsoft.com/office/drawing/2014/main" id="{89DA98B3-F230-4DC9-A80D-1C5C709694E4}"/>
              </a:ext>
            </a:extLst>
          </p:cNvPr>
          <p:cNvSpPr>
            <a:spLocks noGrp="1"/>
          </p:cNvSpPr>
          <p:nvPr>
            <p:ph idx="1"/>
          </p:nvPr>
        </p:nvSpPr>
        <p:spPr>
          <a:xfrm>
            <a:off x="251520" y="1124744"/>
            <a:ext cx="7576105" cy="4248472"/>
          </a:xfrm>
        </p:spPr>
        <p:txBody>
          <a:bodyPr>
            <a:noAutofit/>
          </a:bodyPr>
          <a:lstStyle/>
          <a:p>
            <a:pPr marL="342900" lvl="0" indent="-342900">
              <a:spcBef>
                <a:spcPts val="750"/>
              </a:spcBef>
              <a:spcAft>
                <a:spcPts val="750"/>
              </a:spcAft>
              <a:buFont typeface="Symbol" panose="05050102010706020507" pitchFamily="18" charset="2"/>
              <a:buChar char=""/>
            </a:pPr>
            <a:endParaRPr lang="hr-HR" sz="1800" dirty="0">
              <a:effectLst/>
              <a:ea typeface="Times New Roman" panose="02020603050405020304" pitchFamily="18" charset="0"/>
            </a:endParaRPr>
          </a:p>
          <a:p>
            <a:pPr marL="342900" lvl="0" indent="-342900">
              <a:spcBef>
                <a:spcPts val="750"/>
              </a:spcBef>
              <a:spcAft>
                <a:spcPts val="750"/>
              </a:spcAft>
              <a:buFont typeface="Symbol" panose="05050102010706020507" pitchFamily="18" charset="2"/>
              <a:buChar char=""/>
            </a:pPr>
            <a:r>
              <a:rPr lang="hr-HR" sz="1800" dirty="0">
                <a:effectLst/>
                <a:ea typeface="Times New Roman" panose="02020603050405020304" pitchFamily="18" charset="0"/>
              </a:rPr>
              <a:t>Trošak prijevoza za obavljanje djelatnosti nadoknađuje se u visini stvarnih troškova prijevoza osobe s invaliditetom, i to:</a:t>
            </a:r>
          </a:p>
          <a:p>
            <a:pPr marL="285750" lvl="0" indent="-285750">
              <a:lnSpc>
                <a:spcPct val="110000"/>
              </a:lnSpc>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u visini iznosa pojedinačne karte u međugradskom prijevozu ako je mjesto </a:t>
            </a:r>
            <a:r>
              <a:rPr lang="hr-HR" sz="1800" dirty="0">
                <a:ea typeface="Times New Roman" panose="02020603050405020304" pitchFamily="18" charset="0"/>
              </a:rPr>
              <a:t>rada</a:t>
            </a:r>
            <a:r>
              <a:rPr lang="hr-HR" sz="1800" dirty="0">
                <a:effectLst/>
                <a:ea typeface="Times New Roman" panose="02020603050405020304" pitchFamily="18" charset="0"/>
              </a:rPr>
              <a:t> osobe s invaliditetom isto kao mjesto </a:t>
            </a:r>
            <a:r>
              <a:rPr lang="hr-HR" sz="1800" dirty="0">
                <a:ea typeface="Times New Roman" panose="02020603050405020304" pitchFamily="18" charset="0"/>
              </a:rPr>
              <a:t>obavljanja djelatnosti, </a:t>
            </a:r>
            <a:r>
              <a:rPr lang="hr-HR" sz="1800" dirty="0">
                <a:effectLst/>
                <a:ea typeface="Times New Roman" panose="02020603050405020304" pitchFamily="18" charset="0"/>
              </a:rPr>
              <a:t>samo kada osoba s invaliditetom nema osiguranu mjesečnu kartu za potrebe dolaska na posao i odlaska s posla</a:t>
            </a:r>
          </a:p>
          <a:p>
            <a:pPr marL="285750" indent="-285750">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u visini iznosa pojedinačne karte u međumjesnom prijevozu ako je mjesto rada osobe s invaliditetom različito od mjesta obavljanja djelatnosti, samo kada osoba s invaliditetom nema osiguranu mjesečnu </a:t>
            </a:r>
            <a:r>
              <a:rPr lang="hr-HR" sz="1800" dirty="0">
                <a:ea typeface="Times New Roman" panose="02020603050405020304" pitchFamily="18" charset="0"/>
              </a:rPr>
              <a:t>kartu za potrebe dolaska na posao i odlaska s posla</a:t>
            </a:r>
          </a:p>
          <a:p>
            <a:pPr marL="285750" lvl="0" indent="-285750">
              <a:spcBef>
                <a:spcPts val="750"/>
              </a:spcBef>
              <a:spcAft>
                <a:spcPts val="750"/>
              </a:spcAft>
              <a:buFont typeface="Courier New" panose="02070309020205020404" pitchFamily="49" charset="0"/>
              <a:buChar char="o"/>
            </a:pPr>
            <a:endParaRPr lang="hr-HR" sz="1800" dirty="0">
              <a:effectLst/>
              <a:ea typeface="Times New Roman" panose="02020603050405020304" pitchFamily="18" charset="0"/>
            </a:endParaRPr>
          </a:p>
          <a:p>
            <a:pPr marL="285750" lvl="0" indent="-285750">
              <a:spcBef>
                <a:spcPts val="750"/>
              </a:spcBef>
              <a:spcAft>
                <a:spcPts val="750"/>
              </a:spcAft>
              <a:buFont typeface="Courier New" panose="02070309020205020404" pitchFamily="49" charset="0"/>
              <a:buChar char="o"/>
            </a:pPr>
            <a:endParaRPr lang="hr-HR" sz="1800" dirty="0">
              <a:effectLst/>
              <a:ea typeface="Times New Roman" panose="02020603050405020304" pitchFamily="18" charset="0"/>
            </a:endParaRPr>
          </a:p>
        </p:txBody>
      </p:sp>
      <p:sp>
        <p:nvSpPr>
          <p:cNvPr id="3" name="Rezervirano mjesto broja slajda 2">
            <a:extLst>
              <a:ext uri="{FF2B5EF4-FFF2-40B4-BE49-F238E27FC236}">
                <a16:creationId xmlns:a16="http://schemas.microsoft.com/office/drawing/2014/main" id="{ECD8B90A-95C3-46D8-A406-FBF4B4931DF3}"/>
              </a:ext>
            </a:extLst>
          </p:cNvPr>
          <p:cNvSpPr>
            <a:spLocks noGrp="1"/>
          </p:cNvSpPr>
          <p:nvPr>
            <p:ph type="sldNum" sz="quarter" idx="12"/>
          </p:nvPr>
        </p:nvSpPr>
        <p:spPr/>
        <p:txBody>
          <a:bodyPr/>
          <a:lstStyle/>
          <a:p>
            <a:fld id="{93432230-C84C-4B44-A376-66CD21F15DC1}" type="slidenum">
              <a:rPr lang="hr-HR" smtClean="0"/>
              <a:t>19</a:t>
            </a:fld>
            <a:endParaRPr lang="hr-HR" dirty="0"/>
          </a:p>
        </p:txBody>
      </p:sp>
      <p:sp>
        <p:nvSpPr>
          <p:cNvPr id="4" name="Naslov 3">
            <a:extLst>
              <a:ext uri="{FF2B5EF4-FFF2-40B4-BE49-F238E27FC236}">
                <a16:creationId xmlns:a16="http://schemas.microsoft.com/office/drawing/2014/main" id="{8A9BE1B0-46D7-4BA6-B398-9593A526C62F}"/>
              </a:ext>
            </a:extLst>
          </p:cNvPr>
          <p:cNvSpPr>
            <a:spLocks noGrp="1"/>
          </p:cNvSpPr>
          <p:nvPr>
            <p:ph type="title"/>
          </p:nvPr>
        </p:nvSpPr>
        <p:spPr/>
        <p:txBody>
          <a:bodyPr>
            <a:normAutofit fontScale="90000"/>
          </a:bodyPr>
          <a:lstStyle/>
          <a:p>
            <a:br>
              <a:rPr lang="hr-HR" dirty="0"/>
            </a:br>
            <a:br>
              <a:rPr lang="hr-HR" dirty="0"/>
            </a:br>
            <a:br>
              <a:rPr lang="hr-HR" dirty="0"/>
            </a:br>
            <a:br>
              <a:rPr lang="hr-HR" dirty="0"/>
            </a:br>
            <a:endParaRPr lang="hr-HR" dirty="0"/>
          </a:p>
        </p:txBody>
      </p:sp>
    </p:spTree>
    <p:extLst>
      <p:ext uri="{BB962C8B-B14F-4D97-AF65-F5344CB8AC3E}">
        <p14:creationId xmlns:p14="http://schemas.microsoft.com/office/powerpoint/2010/main" val="423049349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417672" y="1412776"/>
            <a:ext cx="8269128" cy="4886003"/>
          </a:xfrm>
        </p:spPr>
        <p:txBody>
          <a:bodyPr>
            <a:normAutofit fontScale="92500" lnSpcReduction="10000"/>
          </a:bodyPr>
          <a:lstStyle/>
          <a:p>
            <a:pPr marL="365125" indent="-255588">
              <a:buClr>
                <a:schemeClr val="accent2"/>
              </a:buClr>
              <a:buFont typeface="Wingdings" panose="05000000000000000000" pitchFamily="2" charset="2"/>
              <a:buChar char="q"/>
            </a:pPr>
            <a:r>
              <a:rPr lang="hr-HR" sz="2400" dirty="0"/>
              <a:t>Zakon o profesionalnoj rehabilitaciji i zapošljavanju osoba s invaliditetom (NN 157/13, 152/14, 39/18 i 32/20)</a:t>
            </a:r>
          </a:p>
          <a:p>
            <a:pPr marL="109537" indent="0">
              <a:buClr>
                <a:schemeClr val="accent2"/>
              </a:buClr>
              <a:buNone/>
            </a:pPr>
            <a:endParaRPr lang="hr-HR" sz="2400" dirty="0"/>
          </a:p>
          <a:p>
            <a:pPr lvl="0">
              <a:buClr>
                <a:srgbClr val="DA1F28"/>
              </a:buClr>
              <a:buFont typeface="Wingdings" panose="05000000000000000000" pitchFamily="2" charset="2"/>
              <a:buChar char="q"/>
            </a:pPr>
            <a:r>
              <a:rPr lang="hr-HR" sz="2200" dirty="0">
                <a:solidFill>
                  <a:prstClr val="black"/>
                </a:solidFill>
              </a:rPr>
              <a:t>Pravilnik o utvrđivanju kvote za zapošljavanje osoba s invaliditetom (NN 151/24)</a:t>
            </a:r>
          </a:p>
          <a:p>
            <a:pPr lvl="0">
              <a:buClr>
                <a:srgbClr val="DA1F28"/>
              </a:buClr>
              <a:buFont typeface="Wingdings" panose="05000000000000000000" pitchFamily="2" charset="2"/>
              <a:buChar char="q"/>
            </a:pPr>
            <a:endParaRPr lang="hr-HR" sz="2400" dirty="0"/>
          </a:p>
          <a:p>
            <a:pPr>
              <a:buClr>
                <a:schemeClr val="accent2"/>
              </a:buClr>
              <a:buFont typeface="Wingdings" panose="05000000000000000000" pitchFamily="2" charset="2"/>
              <a:buChar char="q"/>
            </a:pPr>
            <a:r>
              <a:rPr lang="hr-HR" sz="2400" b="1" dirty="0"/>
              <a:t>Pravilnik o poticajima pri zapošljavanju osoba s invaliditetom </a:t>
            </a:r>
            <a:r>
              <a:rPr lang="hr-HR" sz="2400" dirty="0"/>
              <a:t>(NN 145/20)</a:t>
            </a:r>
            <a:endParaRPr lang="hr-HR" sz="2600" dirty="0"/>
          </a:p>
          <a:p>
            <a:pPr marL="109728" indent="0">
              <a:buNone/>
            </a:pPr>
            <a:r>
              <a:rPr lang="hr-HR" sz="1900" dirty="0"/>
              <a:t>Usklađeno sa regulativom EU</a:t>
            </a:r>
          </a:p>
          <a:p>
            <a:pPr>
              <a:buFont typeface="Arial" panose="020B0604020202020204" pitchFamily="34" charset="0"/>
              <a:buChar char="•"/>
            </a:pPr>
            <a:r>
              <a:rPr lang="hr-HR" sz="1900" b="1" dirty="0"/>
              <a:t>Program poticaja pri zapošljavanju osoba s invaliditetom za 2024.- 2026. godinu</a:t>
            </a:r>
          </a:p>
          <a:p>
            <a:pPr>
              <a:buFont typeface="Arial" panose="020B0604020202020204" pitchFamily="34" charset="0"/>
              <a:buChar char="•"/>
            </a:pPr>
            <a:r>
              <a:rPr lang="hr-HR" sz="1900" dirty="0"/>
              <a:t>Program potpora male vrijednosti (de minimis) za poticanje zapošljavanja osoba s invaliditetom i za dodjelu posebnih sredstava za razvoj novih tehnologija i poslovnih procesa u cilju zapošljavanja i održavanja zaposlenosti osoba s invaliditetom za 2024.-2026. godinu.</a:t>
            </a:r>
          </a:p>
        </p:txBody>
      </p:sp>
      <p:sp>
        <p:nvSpPr>
          <p:cNvPr id="3" name="Rezervirano mjesto broja slajda 2"/>
          <p:cNvSpPr>
            <a:spLocks noGrp="1"/>
          </p:cNvSpPr>
          <p:nvPr>
            <p:ph type="sldNum" sz="quarter" idx="12"/>
          </p:nvPr>
        </p:nvSpPr>
        <p:spPr/>
        <p:txBody>
          <a:bodyPr/>
          <a:lstStyle/>
          <a:p>
            <a:fld id="{93432230-C84C-4B44-A376-66CD21F15DC1}" type="slidenum">
              <a:rPr lang="hr-HR" smtClean="0"/>
              <a:t>2</a:t>
            </a:fld>
            <a:endParaRPr lang="hr-HR" dirty="0"/>
          </a:p>
        </p:txBody>
      </p:sp>
      <p:sp>
        <p:nvSpPr>
          <p:cNvPr id="4" name="Naslov 3"/>
          <p:cNvSpPr>
            <a:spLocks noGrp="1"/>
          </p:cNvSpPr>
          <p:nvPr>
            <p:ph type="title"/>
          </p:nvPr>
        </p:nvSpPr>
        <p:spPr>
          <a:xfrm>
            <a:off x="2555776" y="188640"/>
            <a:ext cx="3312368" cy="1039291"/>
          </a:xfrm>
        </p:spPr>
        <p:txBody>
          <a:bodyPr>
            <a:normAutofit/>
          </a:bodyPr>
          <a:lstStyle/>
          <a:p>
            <a:pPr algn="l"/>
            <a:r>
              <a:rPr lang="hr-HR" sz="2800" dirty="0"/>
              <a:t>      </a:t>
            </a:r>
            <a:r>
              <a:rPr lang="hr-HR" sz="2400" dirty="0"/>
              <a:t>Zakonska osnova</a:t>
            </a:r>
          </a:p>
        </p:txBody>
      </p:sp>
    </p:spTree>
    <p:extLst>
      <p:ext uri="{BB962C8B-B14F-4D97-AF65-F5344CB8AC3E}">
        <p14:creationId xmlns:p14="http://schemas.microsoft.com/office/powerpoint/2010/main" val="1883248489"/>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a:extLst>
              <a:ext uri="{FF2B5EF4-FFF2-40B4-BE49-F238E27FC236}">
                <a16:creationId xmlns:a16="http://schemas.microsoft.com/office/drawing/2014/main" id="{AC98072E-BF5F-4AA7-9308-09ED4936CC19}"/>
              </a:ext>
            </a:extLst>
          </p:cNvPr>
          <p:cNvSpPr>
            <a:spLocks noGrp="1"/>
          </p:cNvSpPr>
          <p:nvPr>
            <p:ph idx="1"/>
          </p:nvPr>
        </p:nvSpPr>
        <p:spPr/>
        <p:txBody>
          <a:bodyPr>
            <a:normAutofit/>
          </a:bodyPr>
          <a:lstStyle/>
          <a:p>
            <a:pPr marL="285750" lvl="0" indent="-285750">
              <a:spcBef>
                <a:spcPts val="750"/>
              </a:spcBef>
              <a:spcAft>
                <a:spcPts val="750"/>
              </a:spcAft>
              <a:buFont typeface="Courier New" panose="02070309020205020404" pitchFamily="49" charset="0"/>
              <a:buChar char="o"/>
            </a:pPr>
            <a:endParaRPr lang="hr-HR" sz="1800" dirty="0">
              <a:effectLst/>
              <a:ea typeface="Times New Roman" panose="02020603050405020304" pitchFamily="18" charset="0"/>
            </a:endParaRPr>
          </a:p>
          <a:p>
            <a:pPr marL="285750" lvl="0" indent="-285750">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za korištenje službenog ili privatnog osobnog automobila u službene svrhe u slučaju da nema organiziranog javnog prijevoza u visini iznosa od 0,13 € po kilometru udaljenosti od mjesta rada osobe s invaliditetom do mjesta obavljanja djelatnosti (u oba smjera)</a:t>
            </a:r>
          </a:p>
          <a:p>
            <a:pPr marL="285750" lvl="0" indent="-285750">
              <a:spcBef>
                <a:spcPts val="750"/>
              </a:spcBef>
              <a:spcAft>
                <a:spcPts val="750"/>
              </a:spcAft>
              <a:buFont typeface="Courier New" panose="02070309020205020404" pitchFamily="49" charset="0"/>
              <a:buChar char="o"/>
            </a:pPr>
            <a:r>
              <a:rPr lang="hr-HR" sz="1800" dirty="0">
                <a:effectLst/>
                <a:ea typeface="Times New Roman" panose="02020603050405020304" pitchFamily="18" charset="0"/>
              </a:rPr>
              <a:t>u visini troškova prijevoza obračunatih od strane pružatelja usluge taksi prijevoza u slučaju da osobi s invaliditetom zbog vrste i težine invaliditeta nije omogućeno korištenje javnog prijevoza ili ukoliko ista nije u mogućnosti koristiti službeni odnosno privatni osobni automobil za potrebe obavljanja djelatnosti ali najviše do 132,72 € mjesečno po zaposlenoj osobi s invaliditetom</a:t>
            </a:r>
          </a:p>
        </p:txBody>
      </p:sp>
      <p:sp>
        <p:nvSpPr>
          <p:cNvPr id="3" name="Rezervirano mjesto broja slajda 2">
            <a:extLst>
              <a:ext uri="{FF2B5EF4-FFF2-40B4-BE49-F238E27FC236}">
                <a16:creationId xmlns:a16="http://schemas.microsoft.com/office/drawing/2014/main" id="{990FDEAC-EE34-4679-9970-977D72A51E04}"/>
              </a:ext>
            </a:extLst>
          </p:cNvPr>
          <p:cNvSpPr>
            <a:spLocks noGrp="1"/>
          </p:cNvSpPr>
          <p:nvPr>
            <p:ph type="sldNum" sz="quarter" idx="12"/>
          </p:nvPr>
        </p:nvSpPr>
        <p:spPr/>
        <p:txBody>
          <a:bodyPr/>
          <a:lstStyle/>
          <a:p>
            <a:fld id="{93432230-C84C-4B44-A376-66CD21F15DC1}" type="slidenum">
              <a:rPr lang="hr-HR" smtClean="0"/>
              <a:t>20</a:t>
            </a:fld>
            <a:endParaRPr lang="hr-HR" dirty="0"/>
          </a:p>
        </p:txBody>
      </p:sp>
    </p:spTree>
    <p:extLst>
      <p:ext uri="{BB962C8B-B14F-4D97-AF65-F5344CB8AC3E}">
        <p14:creationId xmlns:p14="http://schemas.microsoft.com/office/powerpoint/2010/main" val="86759487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801189" y="1340768"/>
            <a:ext cx="8211843" cy="4526893"/>
          </a:xfrm>
        </p:spPr>
        <p:txBody>
          <a:bodyPr>
            <a:normAutofit/>
          </a:bodyPr>
          <a:lstStyle/>
          <a:p>
            <a:pPr>
              <a:buClr>
                <a:schemeClr val="accent2"/>
              </a:buClr>
              <a:buFont typeface="Wingdings" panose="05000000000000000000" pitchFamily="2" charset="2"/>
              <a:buChar char="q"/>
            </a:pPr>
            <a:r>
              <a:rPr lang="hr-HR" sz="2000" b="1" u="sng" dirty="0"/>
              <a:t>Nagrada za zapošljavanje izvan kvote </a:t>
            </a:r>
            <a:r>
              <a:rPr lang="hr-HR" sz="2000" u="sng" dirty="0"/>
              <a:t>(čl. 16. -18.) Pravilnika o utvrđivanju kvote za zapošljavanje osoba s invaliditetom (NN75/18, 120/18, 37/20 i 145/20)</a:t>
            </a:r>
          </a:p>
          <a:p>
            <a:pPr marL="109728" indent="0">
              <a:buClr>
                <a:schemeClr val="accent2"/>
              </a:buClr>
              <a:buNone/>
            </a:pPr>
            <a:endParaRPr lang="hr-HR" sz="2000" u="sng" dirty="0"/>
          </a:p>
          <a:p>
            <a:pPr>
              <a:buClr>
                <a:schemeClr val="accent4"/>
              </a:buClr>
              <a:buFont typeface="Arial" panose="020B0604020202020204" pitchFamily="34" charset="0"/>
              <a:buChar char="•"/>
            </a:pPr>
            <a:r>
              <a:rPr lang="hr-HR" sz="1800" dirty="0"/>
              <a:t>poslodavac na otvorenom tržištu rada koji zapošljava više osoba s invaliditetom od propisane kvote; koji zapošljava manje od 20 radnika među kojima su osobe s invaliditetom</a:t>
            </a:r>
          </a:p>
          <a:p>
            <a:pPr>
              <a:buClr>
                <a:schemeClr val="accent4"/>
              </a:buClr>
              <a:buFont typeface="Arial" panose="020B0604020202020204" pitchFamily="34" charset="0"/>
              <a:buChar char="•"/>
            </a:pPr>
            <a:r>
              <a:rPr lang="hr-HR" sz="1800" dirty="0"/>
              <a:t>uz uvjet da su radnici s invaliditetom upisani u Očevidnik zaposlenih osoba s invaliditetom</a:t>
            </a:r>
          </a:p>
          <a:p>
            <a:pPr>
              <a:buClr>
                <a:schemeClr val="accent4"/>
              </a:buClr>
              <a:buFont typeface="Arial" panose="020B0604020202020204" pitchFamily="34" charset="0"/>
              <a:buChar char="•"/>
            </a:pPr>
            <a:r>
              <a:rPr lang="hr-HR" sz="1800" u="sng" dirty="0"/>
              <a:t>novčana nagrada u iznosu </a:t>
            </a:r>
            <a:r>
              <a:rPr lang="hr-HR" sz="1800" b="1" u="sng" dirty="0"/>
              <a:t>30%</a:t>
            </a:r>
            <a:r>
              <a:rPr lang="hr-HR" sz="1800" u="sng" dirty="0"/>
              <a:t> minimalne plaće mjesečno za svakog radnika s invaliditetom koji predstavlja višak u odnosu na kvotu</a:t>
            </a:r>
            <a:r>
              <a:rPr lang="hr-HR" sz="1800" dirty="0"/>
              <a:t> </a:t>
            </a:r>
          </a:p>
          <a:p>
            <a:pPr>
              <a:buClr>
                <a:schemeClr val="accent4"/>
              </a:buClr>
              <a:buFont typeface="Arial" panose="020B0604020202020204" pitchFamily="34" charset="0"/>
              <a:buChar char="•"/>
            </a:pPr>
            <a:r>
              <a:rPr lang="hr-HR" sz="1800" dirty="0"/>
              <a:t>novčana nagrada u 2024. godini = 252,00 €</a:t>
            </a:r>
          </a:p>
          <a:p>
            <a:pPr>
              <a:buClr>
                <a:schemeClr val="accent4"/>
              </a:buClr>
              <a:buFont typeface="Arial" panose="020B0604020202020204" pitchFamily="34" charset="0"/>
              <a:buChar char="•"/>
            </a:pPr>
            <a:r>
              <a:rPr lang="hr-HR" sz="1800" dirty="0"/>
              <a:t>nagrada se može ostvariti za razdoblje od najduže </a:t>
            </a:r>
            <a:r>
              <a:rPr lang="hr-HR" sz="1800" b="1" u="sng" dirty="0"/>
              <a:t>12 mjeseci </a:t>
            </a:r>
            <a:r>
              <a:rPr lang="hr-HR" sz="1800" u="sng" dirty="0"/>
              <a:t>kontinuirano</a:t>
            </a:r>
            <a:r>
              <a:rPr lang="hr-HR" sz="1800" dirty="0"/>
              <a:t> za pojedinu osobu s invaliditetom koju poslodavac zapošljava iznad kvote</a:t>
            </a:r>
            <a:endParaRPr lang="hr-HR" sz="2000" dirty="0"/>
          </a:p>
          <a:p>
            <a:pPr marL="109728" indent="0">
              <a:buNone/>
            </a:pPr>
            <a:endParaRPr lang="hr-HR" sz="2400" dirty="0"/>
          </a:p>
          <a:p>
            <a:pPr marL="109728" indent="0">
              <a:buNone/>
            </a:pPr>
            <a:endParaRPr lang="hr-HR" sz="2400" dirty="0"/>
          </a:p>
          <a:p>
            <a:pPr marL="109728" indent="0">
              <a:buNone/>
            </a:pPr>
            <a:endParaRPr lang="hr-HR" sz="2200" dirty="0"/>
          </a:p>
        </p:txBody>
      </p:sp>
      <p:sp>
        <p:nvSpPr>
          <p:cNvPr id="3" name="Rezervirano mjesto broja slajda 2"/>
          <p:cNvSpPr>
            <a:spLocks noGrp="1"/>
          </p:cNvSpPr>
          <p:nvPr>
            <p:ph type="sldNum" sz="quarter" idx="12"/>
          </p:nvPr>
        </p:nvSpPr>
        <p:spPr/>
        <p:txBody>
          <a:bodyPr/>
          <a:lstStyle/>
          <a:p>
            <a:fld id="{93432230-C84C-4B44-A376-66CD21F15DC1}" type="slidenum">
              <a:rPr lang="hr-HR" smtClean="0"/>
              <a:t>21</a:t>
            </a:fld>
            <a:endParaRPr lang="hr-HR" dirty="0"/>
          </a:p>
        </p:txBody>
      </p:sp>
    </p:spTree>
    <p:extLst>
      <p:ext uri="{BB962C8B-B14F-4D97-AF65-F5344CB8AC3E}">
        <p14:creationId xmlns:p14="http://schemas.microsoft.com/office/powerpoint/2010/main" val="375034132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570384" y="1602631"/>
            <a:ext cx="8229600" cy="4525963"/>
          </a:xfrm>
        </p:spPr>
        <p:txBody>
          <a:bodyPr>
            <a:normAutofit/>
          </a:bodyPr>
          <a:lstStyle/>
          <a:p>
            <a:pPr lvl="0">
              <a:buClr>
                <a:schemeClr val="accent4"/>
              </a:buClr>
              <a:buFont typeface="Arial" panose="020B0604020202020204" pitchFamily="34" charset="0"/>
              <a:buChar char="•"/>
            </a:pPr>
            <a:r>
              <a:rPr lang="hr-HR" sz="1800" dirty="0"/>
              <a:t>pravo na novčanu nagradu ne može ostvariti poslodavac koji ima nepodmirene novčane obveze prema državi ili radnicima po bilo kojoj osnovi</a:t>
            </a:r>
          </a:p>
          <a:p>
            <a:pPr lvl="0">
              <a:buClr>
                <a:schemeClr val="accent4"/>
              </a:buClr>
              <a:buFont typeface="Arial" panose="020B0604020202020204" pitchFamily="34" charset="0"/>
              <a:buChar char="•"/>
            </a:pPr>
            <a:r>
              <a:rPr lang="hr-HR" sz="1800" dirty="0"/>
              <a:t>pravo na novčanu nagradu ne može ostvariti na svoje ime osoba s invaliditetom koja se </a:t>
            </a:r>
            <a:r>
              <a:rPr lang="hr-HR" sz="1800" dirty="0" err="1"/>
              <a:t>samozapošljava</a:t>
            </a:r>
            <a:endParaRPr lang="hr-HR" sz="1800" dirty="0"/>
          </a:p>
          <a:p>
            <a:pPr lvl="0">
              <a:buClr>
                <a:schemeClr val="accent4"/>
              </a:buClr>
              <a:buFont typeface="Arial" panose="020B0604020202020204" pitchFamily="34" charset="0"/>
              <a:buChar char="•"/>
            </a:pPr>
            <a:r>
              <a:rPr lang="hr-HR" sz="1800" dirty="0"/>
              <a:t>novčanu nagradu ne mogu ostvariti tijela državne uprave, tijela sudbene vlasti, tijela državne vlasti i druga državna tijela, tijela jedinica lokalne i područne (regionalne) samouprave, javne službe, javne ustanove, izvanproračunski i proračunski fondovi, pravne osobe u vlasništvu ili u pretežitom vlasništvu Republike Hrvatske, pravne osobe u vlasništvu ili pretežitom vlasništvu jedinica lokalne i područne (regionalne) samouprave, te pravne osobe s javnim ovlastima </a:t>
            </a:r>
          </a:p>
          <a:p>
            <a:pPr marL="109728" lvl="0" indent="0">
              <a:buClr>
                <a:srgbClr val="39639D"/>
              </a:buClr>
              <a:buNone/>
            </a:pPr>
            <a:endParaRPr lang="hr-HR" sz="1800" dirty="0"/>
          </a:p>
          <a:p>
            <a:pPr>
              <a:buFont typeface="Courier New" panose="02070309020205020404" pitchFamily="49" charset="0"/>
              <a:buChar char="o"/>
            </a:pPr>
            <a:r>
              <a:rPr lang="hr-HR" sz="1800" dirty="0"/>
              <a:t>zahtjev za novčanu nagradu za određeni mjesec podnosi se na obrascu Z-Nagrada, najkasnije do 20. dana sljedećeg mjeseca</a:t>
            </a:r>
          </a:p>
          <a:p>
            <a:pPr marL="109728" indent="0">
              <a:buNone/>
            </a:pPr>
            <a:endParaRPr lang="hr-HR" sz="1800" dirty="0"/>
          </a:p>
        </p:txBody>
      </p:sp>
      <p:sp>
        <p:nvSpPr>
          <p:cNvPr id="3" name="Rezervirano mjesto broja slajda 2"/>
          <p:cNvSpPr>
            <a:spLocks noGrp="1"/>
          </p:cNvSpPr>
          <p:nvPr>
            <p:ph type="sldNum" sz="quarter" idx="12"/>
          </p:nvPr>
        </p:nvSpPr>
        <p:spPr/>
        <p:txBody>
          <a:bodyPr/>
          <a:lstStyle/>
          <a:p>
            <a:fld id="{93432230-C84C-4B44-A376-66CD21F15DC1}" type="slidenum">
              <a:rPr lang="hr-HR" smtClean="0"/>
              <a:t>22</a:t>
            </a:fld>
            <a:endParaRPr lang="hr-HR" dirty="0"/>
          </a:p>
        </p:txBody>
      </p:sp>
      <p:sp>
        <p:nvSpPr>
          <p:cNvPr id="4" name="Naslov 3"/>
          <p:cNvSpPr>
            <a:spLocks noGrp="1"/>
          </p:cNvSpPr>
          <p:nvPr>
            <p:ph type="title"/>
          </p:nvPr>
        </p:nvSpPr>
        <p:spPr>
          <a:xfrm>
            <a:off x="683568" y="908720"/>
            <a:ext cx="8003232" cy="508918"/>
          </a:xfrm>
        </p:spPr>
        <p:txBody>
          <a:bodyPr>
            <a:normAutofit/>
          </a:bodyPr>
          <a:lstStyle/>
          <a:p>
            <a:pPr algn="l"/>
            <a:r>
              <a:rPr lang="hr-HR" sz="2000" dirty="0">
                <a:solidFill>
                  <a:schemeClr val="tx1"/>
                </a:solidFill>
              </a:rPr>
              <a:t>  Tko ne može ostvariti pravo na nagradu</a:t>
            </a:r>
          </a:p>
        </p:txBody>
      </p:sp>
    </p:spTree>
    <p:extLst>
      <p:ext uri="{BB962C8B-B14F-4D97-AF65-F5344CB8AC3E}">
        <p14:creationId xmlns:p14="http://schemas.microsoft.com/office/powerpoint/2010/main" val="407550079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23</a:t>
            </a:fld>
            <a:endParaRPr lang="hr-HR" dirty="0"/>
          </a:p>
        </p:txBody>
      </p:sp>
      <p:sp>
        <p:nvSpPr>
          <p:cNvPr id="6" name="Rezervirano mjesto sadržaja 5"/>
          <p:cNvSpPr>
            <a:spLocks noGrp="1"/>
          </p:cNvSpPr>
          <p:nvPr>
            <p:ph idx="1"/>
          </p:nvPr>
        </p:nvSpPr>
        <p:spPr>
          <a:xfrm>
            <a:off x="467544" y="1052736"/>
            <a:ext cx="8229600" cy="4958011"/>
          </a:xfrm>
        </p:spPr>
        <p:txBody>
          <a:bodyPr>
            <a:noAutofit/>
          </a:bodyPr>
          <a:lstStyle/>
          <a:p>
            <a:pPr marL="109728" indent="0">
              <a:buNone/>
            </a:pPr>
            <a:r>
              <a:rPr lang="hr-HR" sz="1500" b="1" dirty="0"/>
              <a:t>Poslodavci/podnositelji zahtjeva za poticaje</a:t>
            </a:r>
            <a:r>
              <a:rPr lang="hr-HR" sz="1500" dirty="0"/>
              <a:t> </a:t>
            </a:r>
            <a:r>
              <a:rPr lang="hr-HR" sz="1500" b="1" dirty="0"/>
              <a:t>koji zapošljavaju više od tri radnika, dužni su zahtjeve za poticaje pri zapošljavanju osoba s invaliditetom popisane novim Pravilnikom o poticajima podnijeti u elektroničkom obliku (e-zahtjev) putem aplikacije za isplatu poticaja NERA, čija se poveznica nalazi na mrežnim stranicama Zavoda</a:t>
            </a:r>
            <a:endParaRPr lang="hr-HR" sz="1500" dirty="0"/>
          </a:p>
          <a:p>
            <a:r>
              <a:rPr lang="hr-HR" sz="1500" u="sng" dirty="0"/>
              <a:t>Poslodavci</a:t>
            </a:r>
            <a:r>
              <a:rPr lang="hr-HR" sz="1500" dirty="0"/>
              <a:t> obveznici kvote dužni su pratiti obvezu, dostavljati izjave/najave/ispunjenja zamjenske kvote, kao i poslodavci </a:t>
            </a:r>
            <a:r>
              <a:rPr lang="hr-HR" sz="1500" u="sng" dirty="0"/>
              <a:t>koji prekorače kvotu za određeni mjesec zahtjeve za novčanu nagradu, isključivo u elektroničkom obliku putem aplikacije NERA</a:t>
            </a:r>
          </a:p>
          <a:p>
            <a:endParaRPr lang="hr-HR" sz="1500" dirty="0"/>
          </a:p>
          <a:p>
            <a:pPr marL="109728" lvl="0" algn="ctr">
              <a:spcBef>
                <a:spcPts val="400"/>
              </a:spcBef>
              <a:buClr>
                <a:srgbClr val="2DA2BF"/>
              </a:buClr>
              <a:buSzPct val="68000"/>
            </a:pPr>
            <a:r>
              <a:rPr lang="hr-HR" sz="1800" b="1" u="sng" dirty="0">
                <a:solidFill>
                  <a:prstClr val="black"/>
                </a:solidFill>
                <a:latin typeface="Times New Roman" panose="02020603050405020304" pitchFamily="18" charset="0"/>
                <a:cs typeface="Times New Roman" panose="02020603050405020304" pitchFamily="18" charset="0"/>
              </a:rPr>
              <a:t>STATISTIČKI PODACI</a:t>
            </a:r>
            <a:r>
              <a:rPr lang="hr-HR" sz="1800" u="sng" dirty="0">
                <a:solidFill>
                  <a:prstClr val="black"/>
                </a:solidFill>
                <a:latin typeface="Times New Roman" panose="02020603050405020304" pitchFamily="18" charset="0"/>
                <a:cs typeface="Times New Roman" panose="02020603050405020304" pitchFamily="18" charset="0"/>
              </a:rPr>
              <a:t>:</a:t>
            </a:r>
            <a:endParaRPr lang="hr-HR" sz="1800" b="1" u="sng" dirty="0">
              <a:solidFill>
                <a:prstClr val="black"/>
              </a:solidFill>
              <a:latin typeface="Times New Roman" panose="02020603050405020304" pitchFamily="18" charset="0"/>
              <a:cs typeface="Times New Roman" panose="02020603050405020304" pitchFamily="18" charset="0"/>
            </a:endParaRPr>
          </a:p>
          <a:p>
            <a:pPr marL="109728" lvl="0" algn="just">
              <a:spcBef>
                <a:spcPts val="400"/>
              </a:spcBef>
              <a:buClr>
                <a:srgbClr val="DA1F28"/>
              </a:buClr>
              <a:buSzPct val="68000"/>
            </a:pPr>
            <a:r>
              <a:rPr lang="hr-HR" sz="1800" b="1" u="sng" dirty="0">
                <a:latin typeface="Times New Roman" panose="02020603050405020304" pitchFamily="18" charset="0"/>
                <a:cs typeface="Times New Roman" panose="02020603050405020304" pitchFamily="18" charset="0"/>
              </a:rPr>
              <a:t>u 2023. godini </a:t>
            </a:r>
            <a:r>
              <a:rPr lang="hr-HR" sz="1800" u="sng" dirty="0">
                <a:latin typeface="Times New Roman" panose="02020603050405020304" pitchFamily="18" charset="0"/>
                <a:cs typeface="Times New Roman" panose="02020603050405020304" pitchFamily="18" charset="0"/>
              </a:rPr>
              <a:t>Zavod je isplatio </a:t>
            </a:r>
            <a:r>
              <a:rPr lang="hr-HR" sz="1800" b="1" u="sng" dirty="0">
                <a:solidFill>
                  <a:prstClr val="black"/>
                </a:solidFill>
                <a:latin typeface="Times New Roman" panose="02020603050405020304" pitchFamily="18" charset="0"/>
                <a:cs typeface="Times New Roman" panose="02020603050405020304" pitchFamily="18" charset="0"/>
              </a:rPr>
              <a:t>23.998.203,84 EUR </a:t>
            </a:r>
            <a:r>
              <a:rPr lang="hr-HR" sz="1800" u="sng" dirty="0">
                <a:solidFill>
                  <a:prstClr val="black"/>
                </a:solidFill>
                <a:latin typeface="Times New Roman" panose="02020603050405020304" pitchFamily="18" charset="0"/>
                <a:cs typeface="Times New Roman" panose="02020603050405020304" pitchFamily="18" charset="0"/>
              </a:rPr>
              <a:t>poticaja - za </a:t>
            </a:r>
            <a:r>
              <a:rPr lang="hr-HR" sz="1800" b="1" u="sng" dirty="0">
                <a:solidFill>
                  <a:prstClr val="black"/>
                </a:solidFill>
                <a:latin typeface="Times New Roman" panose="02020603050405020304" pitchFamily="18" charset="0"/>
                <a:cs typeface="Times New Roman" panose="02020603050405020304" pitchFamily="18" charset="0"/>
              </a:rPr>
              <a:t>938 poslodavaca</a:t>
            </a:r>
            <a:r>
              <a:rPr lang="hr-HR" sz="1800" u="sng" dirty="0">
                <a:solidFill>
                  <a:prstClr val="black"/>
                </a:solidFill>
                <a:latin typeface="Times New Roman" panose="02020603050405020304" pitchFamily="18" charset="0"/>
                <a:cs typeface="Times New Roman" panose="02020603050405020304" pitchFamily="18" charset="0"/>
              </a:rPr>
              <a:t>,</a:t>
            </a:r>
            <a:r>
              <a:rPr lang="hr-HR" sz="1800" b="1" u="sng" dirty="0">
                <a:solidFill>
                  <a:prstClr val="black"/>
                </a:solidFill>
                <a:latin typeface="Times New Roman" panose="02020603050405020304" pitchFamily="18" charset="0"/>
                <a:cs typeface="Times New Roman" panose="02020603050405020304" pitchFamily="18" charset="0"/>
              </a:rPr>
              <a:t> </a:t>
            </a:r>
            <a:r>
              <a:rPr lang="hr-HR" sz="1800" u="sng" dirty="0">
                <a:solidFill>
                  <a:prstClr val="black"/>
                </a:solidFill>
                <a:latin typeface="Times New Roman" panose="02020603050405020304" pitchFamily="18" charset="0"/>
                <a:cs typeface="Times New Roman" panose="02020603050405020304" pitchFamily="18" charset="0"/>
              </a:rPr>
              <a:t>za zapošljavanje </a:t>
            </a:r>
            <a:r>
              <a:rPr lang="hr-HR" sz="1800" b="1" u="sng" dirty="0">
                <a:solidFill>
                  <a:prstClr val="black"/>
                </a:solidFill>
                <a:latin typeface="Times New Roman" panose="02020603050405020304" pitchFamily="18" charset="0"/>
                <a:cs typeface="Times New Roman" panose="02020603050405020304" pitchFamily="18" charset="0"/>
              </a:rPr>
              <a:t>3074 osobe s invaliditetom</a:t>
            </a:r>
            <a:endParaRPr lang="hr-HR" sz="1800" b="1" u="sng" dirty="0">
              <a:latin typeface="Times New Roman" panose="02020603050405020304" pitchFamily="18" charset="0"/>
              <a:cs typeface="Times New Roman" panose="02020603050405020304" pitchFamily="18" charset="0"/>
            </a:endParaRPr>
          </a:p>
          <a:p>
            <a:pPr marL="109728" lvl="0" algn="just">
              <a:spcBef>
                <a:spcPts val="400"/>
              </a:spcBef>
              <a:buClr>
                <a:srgbClr val="DA1F28"/>
              </a:buClr>
              <a:buSzPct val="68000"/>
            </a:pPr>
            <a:endParaRPr lang="hr-HR" sz="1800" b="1" u="sng" dirty="0">
              <a:solidFill>
                <a:prstClr val="black"/>
              </a:solidFill>
              <a:latin typeface="Times New Roman" panose="02020603050405020304" pitchFamily="18" charset="0"/>
              <a:cs typeface="Times New Roman" panose="02020603050405020304" pitchFamily="18" charset="0"/>
            </a:endParaRPr>
          </a:p>
          <a:p>
            <a:pPr marL="109728" lvl="0" algn="just">
              <a:spcBef>
                <a:spcPts val="400"/>
              </a:spcBef>
              <a:buClr>
                <a:srgbClr val="DA1F28"/>
              </a:buClr>
              <a:buSzPct val="68000"/>
            </a:pPr>
            <a:r>
              <a:rPr lang="hr-HR" sz="1800" b="1" u="sng" dirty="0">
                <a:solidFill>
                  <a:prstClr val="black"/>
                </a:solidFill>
                <a:latin typeface="Times New Roman" panose="02020603050405020304" pitchFamily="18" charset="0"/>
                <a:cs typeface="Times New Roman" panose="02020603050405020304" pitchFamily="18" charset="0"/>
              </a:rPr>
              <a:t>u 2024. godini</a:t>
            </a:r>
            <a:r>
              <a:rPr lang="hr-HR" sz="1800" u="sng" dirty="0">
                <a:solidFill>
                  <a:prstClr val="black"/>
                </a:solidFill>
                <a:latin typeface="Times New Roman" panose="02020603050405020304" pitchFamily="18" charset="0"/>
                <a:cs typeface="Times New Roman" panose="02020603050405020304" pitchFamily="18" charset="0"/>
              </a:rPr>
              <a:t> Zavod je isplatio </a:t>
            </a:r>
            <a:r>
              <a:rPr lang="hr-HR" sz="1800" b="1" u="sng" dirty="0">
                <a:solidFill>
                  <a:prstClr val="black"/>
                </a:solidFill>
                <a:latin typeface="Times New Roman" panose="02020603050405020304" pitchFamily="18" charset="0"/>
                <a:cs typeface="Times New Roman" panose="02020603050405020304" pitchFamily="18" charset="0"/>
              </a:rPr>
              <a:t>19.914.605,84 EUR </a:t>
            </a:r>
            <a:r>
              <a:rPr lang="hr-HR" sz="1800" u="sng" dirty="0">
                <a:solidFill>
                  <a:prstClr val="black"/>
                </a:solidFill>
                <a:latin typeface="Times New Roman" panose="02020603050405020304" pitchFamily="18" charset="0"/>
                <a:cs typeface="Times New Roman" panose="02020603050405020304" pitchFamily="18" charset="0"/>
              </a:rPr>
              <a:t>poticaja - za </a:t>
            </a:r>
            <a:r>
              <a:rPr lang="hr-HR" sz="1800" b="1" u="sng" dirty="0">
                <a:solidFill>
                  <a:prstClr val="black"/>
                </a:solidFill>
                <a:latin typeface="Times New Roman" panose="02020603050405020304" pitchFamily="18" charset="0"/>
                <a:cs typeface="Times New Roman" panose="02020603050405020304" pitchFamily="18" charset="0"/>
              </a:rPr>
              <a:t>1098 poslodavaca</a:t>
            </a:r>
            <a:r>
              <a:rPr lang="hr-HR" sz="1800" u="sng" dirty="0">
                <a:solidFill>
                  <a:prstClr val="black"/>
                </a:solidFill>
                <a:latin typeface="Times New Roman" panose="02020603050405020304" pitchFamily="18" charset="0"/>
                <a:cs typeface="Times New Roman" panose="02020603050405020304" pitchFamily="18" charset="0"/>
              </a:rPr>
              <a:t>,</a:t>
            </a:r>
            <a:r>
              <a:rPr lang="hr-HR" sz="1800" b="1" u="sng" dirty="0">
                <a:solidFill>
                  <a:prstClr val="black"/>
                </a:solidFill>
                <a:latin typeface="Times New Roman" panose="02020603050405020304" pitchFamily="18" charset="0"/>
                <a:cs typeface="Times New Roman" panose="02020603050405020304" pitchFamily="18" charset="0"/>
              </a:rPr>
              <a:t> </a:t>
            </a:r>
            <a:r>
              <a:rPr lang="hr-HR" sz="1800" u="sng" dirty="0">
                <a:solidFill>
                  <a:prstClr val="black"/>
                </a:solidFill>
                <a:latin typeface="Times New Roman" panose="02020603050405020304" pitchFamily="18" charset="0"/>
                <a:cs typeface="Times New Roman" panose="02020603050405020304" pitchFamily="18" charset="0"/>
              </a:rPr>
              <a:t>za zapošljavanje </a:t>
            </a:r>
            <a:r>
              <a:rPr lang="hr-HR" sz="1800" b="1" u="sng" dirty="0">
                <a:solidFill>
                  <a:prstClr val="black"/>
                </a:solidFill>
                <a:latin typeface="Times New Roman" panose="02020603050405020304" pitchFamily="18" charset="0"/>
                <a:cs typeface="Times New Roman" panose="02020603050405020304" pitchFamily="18" charset="0"/>
              </a:rPr>
              <a:t>3537 osoba s invaliditetom</a:t>
            </a:r>
          </a:p>
          <a:p>
            <a:pPr marL="109728" lvl="0" algn="just">
              <a:spcBef>
                <a:spcPts val="400"/>
              </a:spcBef>
              <a:buClr>
                <a:srgbClr val="DA1F28"/>
              </a:buClr>
              <a:buSzPct val="68000"/>
            </a:pPr>
            <a:endParaRPr lang="hr-HR" sz="1800" b="1" u="sng" dirty="0">
              <a:solidFill>
                <a:prstClr val="black"/>
              </a:solidFill>
            </a:endParaRPr>
          </a:p>
          <a:p>
            <a:pPr marL="109728" lvl="0" algn="just">
              <a:spcBef>
                <a:spcPts val="400"/>
              </a:spcBef>
              <a:buClr>
                <a:srgbClr val="DA1F28"/>
              </a:buClr>
              <a:buSzPct val="68000"/>
            </a:pPr>
            <a:r>
              <a:rPr lang="hr-HR" sz="1800" b="1" i="1" u="sng" dirty="0">
                <a:solidFill>
                  <a:prstClr val="black"/>
                </a:solidFill>
                <a:latin typeface="Times New Roman" panose="02020603050405020304" pitchFamily="18" charset="0"/>
                <a:cs typeface="Times New Roman" panose="02020603050405020304" pitchFamily="18" charset="0"/>
              </a:rPr>
              <a:t>u prva 3. mjeseca 2025. godine</a:t>
            </a:r>
            <a:r>
              <a:rPr lang="hr-HR" sz="1800" i="1" u="sng" dirty="0">
                <a:solidFill>
                  <a:prstClr val="black"/>
                </a:solidFill>
              </a:rPr>
              <a:t> Zavod je isplatio</a:t>
            </a:r>
            <a:r>
              <a:rPr lang="hr-HR" sz="1800" b="1" i="1" u="sng" dirty="0">
                <a:solidFill>
                  <a:prstClr val="black"/>
                </a:solidFill>
              </a:rPr>
              <a:t> 5.660.233,67 EUR</a:t>
            </a:r>
            <a:r>
              <a:rPr lang="hr-HR" sz="1800" i="1" u="sng" dirty="0">
                <a:solidFill>
                  <a:prstClr val="black"/>
                </a:solidFill>
              </a:rPr>
              <a:t> poticaja – za </a:t>
            </a:r>
            <a:r>
              <a:rPr lang="hr-HR" sz="1800" b="1" i="1" u="sng" dirty="0">
                <a:solidFill>
                  <a:prstClr val="black"/>
                </a:solidFill>
              </a:rPr>
              <a:t>1043 poslodavca</a:t>
            </a:r>
            <a:r>
              <a:rPr lang="hr-HR" sz="1800" i="1" u="sng" dirty="0">
                <a:solidFill>
                  <a:prstClr val="black"/>
                </a:solidFill>
              </a:rPr>
              <a:t>, za zapošljavanje </a:t>
            </a:r>
            <a:r>
              <a:rPr lang="hr-HR" sz="1800" b="1" i="1" u="sng" dirty="0">
                <a:solidFill>
                  <a:prstClr val="black"/>
                </a:solidFill>
              </a:rPr>
              <a:t>3332 osobe s invaliditetom</a:t>
            </a:r>
            <a:r>
              <a:rPr lang="hr-HR" sz="1800" i="1" u="sng" dirty="0">
                <a:solidFill>
                  <a:prstClr val="black"/>
                </a:solidFill>
              </a:rPr>
              <a:t> </a:t>
            </a:r>
            <a:endParaRPr lang="hr-HR" sz="1800" b="1" i="1" u="sng" dirty="0">
              <a:solidFill>
                <a:prstClr val="black"/>
              </a:solidFill>
              <a:latin typeface="Times New Roman" panose="02020603050405020304" pitchFamily="18" charset="0"/>
              <a:cs typeface="Times New Roman" panose="02020603050405020304" pitchFamily="18" charset="0"/>
            </a:endParaRPr>
          </a:p>
          <a:p>
            <a:pPr marL="109728" lvl="0" algn="just">
              <a:spcBef>
                <a:spcPts val="400"/>
              </a:spcBef>
              <a:buClr>
                <a:srgbClr val="DA1F28"/>
              </a:buClr>
              <a:buSzPct val="68000"/>
            </a:pPr>
            <a:endParaRPr lang="hr-HR" sz="1600" b="1" i="1" u="sng" dirty="0">
              <a:solidFill>
                <a:prstClr val="black"/>
              </a:solidFill>
              <a:latin typeface="Times New Roman" panose="02020603050405020304" pitchFamily="18" charset="0"/>
              <a:cs typeface="Times New Roman" panose="02020603050405020304" pitchFamily="18" charset="0"/>
            </a:endParaRPr>
          </a:p>
          <a:p>
            <a:endParaRPr lang="hr-HR" sz="1500" dirty="0"/>
          </a:p>
        </p:txBody>
      </p:sp>
    </p:spTree>
    <p:extLst>
      <p:ext uri="{BB962C8B-B14F-4D97-AF65-F5344CB8AC3E}">
        <p14:creationId xmlns:p14="http://schemas.microsoft.com/office/powerpoint/2010/main" val="141421069"/>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CBD16-B9CF-8A0D-BC68-D2A1556EB850}"/>
            </a:ext>
          </a:extLst>
        </p:cNvPr>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B1C76D89-2FE4-8143-E812-1D2979E3579C}"/>
              </a:ext>
            </a:extLst>
          </p:cNvPr>
          <p:cNvSpPr>
            <a:spLocks noGrp="1"/>
          </p:cNvSpPr>
          <p:nvPr>
            <p:ph type="sldNum" sz="quarter" idx="12"/>
          </p:nvPr>
        </p:nvSpPr>
        <p:spPr/>
        <p:txBody>
          <a:bodyPr/>
          <a:lstStyle/>
          <a:p>
            <a:fld id="{93432230-C84C-4B44-A376-66CD21F15DC1}" type="slidenum">
              <a:rPr lang="hr-HR" smtClean="0"/>
              <a:t>24</a:t>
            </a:fld>
            <a:endParaRPr lang="hr-HR" dirty="0"/>
          </a:p>
        </p:txBody>
      </p:sp>
      <p:sp>
        <p:nvSpPr>
          <p:cNvPr id="6" name="Rezervirano mjesto sadržaja 5">
            <a:extLst>
              <a:ext uri="{FF2B5EF4-FFF2-40B4-BE49-F238E27FC236}">
                <a16:creationId xmlns:a16="http://schemas.microsoft.com/office/drawing/2014/main" id="{F3B116A0-E6F8-4C75-AA74-CE48140B16C3}"/>
              </a:ext>
            </a:extLst>
          </p:cNvPr>
          <p:cNvSpPr>
            <a:spLocks noGrp="1"/>
          </p:cNvSpPr>
          <p:nvPr>
            <p:ph idx="1"/>
          </p:nvPr>
        </p:nvSpPr>
        <p:spPr>
          <a:xfrm>
            <a:off x="467544" y="1340768"/>
            <a:ext cx="8229600" cy="4669979"/>
          </a:xfrm>
        </p:spPr>
        <p:txBody>
          <a:bodyPr>
            <a:noAutofit/>
          </a:bodyPr>
          <a:lstStyle/>
          <a:p>
            <a:pPr marL="109728" indent="0">
              <a:buNone/>
            </a:pPr>
            <a:endParaRPr lang="hr-HR" sz="1800" b="1" u="sng" dirty="0">
              <a:effectLst/>
              <a:latin typeface="Times New Roman" panose="02020603050405020304" pitchFamily="18" charset="0"/>
              <a:ea typeface="Calibri" panose="020F0502020204030204" pitchFamily="34" charset="0"/>
            </a:endParaRPr>
          </a:p>
          <a:p>
            <a:pPr marL="109728" indent="0">
              <a:buNone/>
            </a:pPr>
            <a:r>
              <a:rPr lang="hr-HR" sz="1800" b="1" u="sng" dirty="0">
                <a:effectLst/>
                <a:latin typeface="Times New Roman" panose="02020603050405020304" pitchFamily="18" charset="0"/>
                <a:ea typeface="Calibri" panose="020F0502020204030204" pitchFamily="34" charset="0"/>
              </a:rPr>
              <a:t>ZABRANA DVOSTRUKOG FINANCIRANJA</a:t>
            </a:r>
            <a:endParaRPr lang="hr-HR" sz="1800" b="1" i="1" u="sng" dirty="0">
              <a:effectLst/>
              <a:latin typeface="Times New Roman" panose="02020603050405020304" pitchFamily="18" charset="0"/>
              <a:ea typeface="Calibri" panose="020F0502020204030204" pitchFamily="34" charset="0"/>
            </a:endParaRPr>
          </a:p>
          <a:p>
            <a:endParaRPr lang="hr-HR" sz="1800" b="1" dirty="0">
              <a:effectLst/>
              <a:latin typeface="Times New Roman" panose="02020603050405020304" pitchFamily="18" charset="0"/>
              <a:ea typeface="Calibri" panose="020F0502020204030204" pitchFamily="34" charset="0"/>
            </a:endParaRPr>
          </a:p>
          <a:p>
            <a:r>
              <a:rPr lang="hr-HR" sz="1800" b="1" dirty="0">
                <a:effectLst/>
                <a:latin typeface="Times New Roman" panose="02020603050405020304" pitchFamily="18" charset="0"/>
                <a:ea typeface="Calibri" panose="020F0502020204030204" pitchFamily="34" charset="0"/>
              </a:rPr>
              <a:t>Uredba komisije (EU) br. 651/2014 o ocjenjivanju određenih kategorija potpora  spojivim s unutarnjim tržištem u primjeni članaka 107. i 108. Ugovora  (SL L 187, 26.6.2014.; dalje u tekstu: Uredba br. 651/2014)</a:t>
            </a:r>
          </a:p>
          <a:p>
            <a:endParaRPr lang="hr-HR" sz="1800" dirty="0">
              <a:effectLst/>
              <a:latin typeface="Times New Roman" panose="02020603050405020304" pitchFamily="18" charset="0"/>
              <a:ea typeface="Calibri" panose="020F0502020204030204" pitchFamily="34" charset="0"/>
            </a:endParaRPr>
          </a:p>
          <a:p>
            <a:r>
              <a:rPr lang="hr-HR" sz="1800" dirty="0">
                <a:effectLst/>
                <a:latin typeface="Times New Roman" panose="02020603050405020304" pitchFamily="18" charset="0"/>
                <a:ea typeface="Calibri" panose="020F0502020204030204" pitchFamily="34" charset="0"/>
              </a:rPr>
              <a:t>Uredba komisije (EU) 2023/1315 od 23. lipnja 2023. o izmjenama Uredbe (EU) br. 651/2014 </a:t>
            </a:r>
            <a:r>
              <a:rPr lang="hr-HR" sz="1800" i="1" dirty="0">
                <a:effectLst/>
                <a:latin typeface="Times New Roman" panose="02020603050405020304" pitchFamily="18" charset="0"/>
                <a:ea typeface="Calibri" panose="020F0502020204030204" pitchFamily="34" charset="0"/>
              </a:rPr>
              <a:t>– primjena do 31.12.2026. godine</a:t>
            </a:r>
            <a:endParaRPr lang="hr-HR" sz="1800" dirty="0">
              <a:effectLst/>
              <a:latin typeface="Times New Roman" panose="02020603050405020304" pitchFamily="18" charset="0"/>
              <a:ea typeface="Calibri" panose="020F0502020204030204" pitchFamily="34" charset="0"/>
            </a:endParaRPr>
          </a:p>
          <a:p>
            <a:endParaRPr lang="hr-HR" sz="1500" b="1" dirty="0">
              <a:highlight>
                <a:srgbClr val="FFFF00"/>
              </a:highlight>
            </a:endParaRPr>
          </a:p>
        </p:txBody>
      </p:sp>
      <p:sp>
        <p:nvSpPr>
          <p:cNvPr id="2" name="Naslov 3">
            <a:extLst>
              <a:ext uri="{FF2B5EF4-FFF2-40B4-BE49-F238E27FC236}">
                <a16:creationId xmlns:a16="http://schemas.microsoft.com/office/drawing/2014/main" id="{6E5259F1-42D7-420C-0928-B933B2AB2E0A}"/>
              </a:ext>
            </a:extLst>
          </p:cNvPr>
          <p:cNvSpPr txBox="1">
            <a:spLocks/>
          </p:cNvSpPr>
          <p:nvPr/>
        </p:nvSpPr>
        <p:spPr>
          <a:xfrm>
            <a:off x="2699792" y="332656"/>
            <a:ext cx="4176464" cy="720080"/>
          </a:xfrm>
          <a:prstGeom prst="rect">
            <a:avLst/>
          </a:prstGeom>
        </p:spPr>
        <p:txBody>
          <a:bodyPr vert="horz" rtlCol="0" anchor="ctr">
            <a:norm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pPr algn="l"/>
            <a:r>
              <a:rPr lang="hr-HR" sz="2800" dirty="0"/>
              <a:t> </a:t>
            </a:r>
            <a:r>
              <a:rPr lang="hr-HR" sz="2400" b="1" dirty="0">
                <a:effectLst/>
                <a:latin typeface="Times New Roman" panose="02020603050405020304" pitchFamily="18" charset="0"/>
                <a:ea typeface="Calibri" panose="020F0502020204030204" pitchFamily="34" charset="0"/>
              </a:rPr>
              <a:t>Uredba o skupnom izuzeću</a:t>
            </a:r>
            <a:endParaRPr lang="hr-HR" sz="2400" dirty="0"/>
          </a:p>
        </p:txBody>
      </p:sp>
    </p:spTree>
    <p:extLst>
      <p:ext uri="{BB962C8B-B14F-4D97-AF65-F5344CB8AC3E}">
        <p14:creationId xmlns:p14="http://schemas.microsoft.com/office/powerpoint/2010/main" val="301884875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129F1-1ADA-5A59-EAD9-6B2896F92E06}"/>
            </a:ext>
          </a:extLst>
        </p:cNvPr>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B8CD792A-DFAF-FF76-D556-656AEA38183F}"/>
              </a:ext>
            </a:extLst>
          </p:cNvPr>
          <p:cNvSpPr>
            <a:spLocks noGrp="1"/>
          </p:cNvSpPr>
          <p:nvPr>
            <p:ph type="sldNum" sz="quarter" idx="12"/>
          </p:nvPr>
        </p:nvSpPr>
        <p:spPr/>
        <p:txBody>
          <a:bodyPr/>
          <a:lstStyle/>
          <a:p>
            <a:fld id="{93432230-C84C-4B44-A376-66CD21F15DC1}" type="slidenum">
              <a:rPr lang="hr-HR" smtClean="0"/>
              <a:t>25</a:t>
            </a:fld>
            <a:endParaRPr lang="hr-HR" dirty="0"/>
          </a:p>
        </p:txBody>
      </p:sp>
      <p:sp>
        <p:nvSpPr>
          <p:cNvPr id="6" name="Rezervirano mjesto sadržaja 5">
            <a:extLst>
              <a:ext uri="{FF2B5EF4-FFF2-40B4-BE49-F238E27FC236}">
                <a16:creationId xmlns:a16="http://schemas.microsoft.com/office/drawing/2014/main" id="{528B06D8-D202-0F15-9BC2-F18F07D59574}"/>
              </a:ext>
            </a:extLst>
          </p:cNvPr>
          <p:cNvSpPr>
            <a:spLocks noGrp="1"/>
          </p:cNvSpPr>
          <p:nvPr>
            <p:ph idx="1"/>
          </p:nvPr>
        </p:nvSpPr>
        <p:spPr>
          <a:xfrm>
            <a:off x="467544" y="1124744"/>
            <a:ext cx="8229600" cy="4886003"/>
          </a:xfrm>
        </p:spPr>
        <p:txBody>
          <a:bodyPr>
            <a:noAutofit/>
          </a:bodyPr>
          <a:lstStyle/>
          <a:p>
            <a:pPr marL="109728" indent="0">
              <a:buNone/>
            </a:pPr>
            <a:endParaRPr lang="hr-HR" sz="1800" b="1" u="sng" dirty="0">
              <a:effectLst/>
              <a:latin typeface="Times New Roman" panose="02020603050405020304" pitchFamily="18" charset="0"/>
              <a:ea typeface="Calibri" panose="020F0502020204030204" pitchFamily="34" charset="0"/>
            </a:endParaRPr>
          </a:p>
          <a:p>
            <a:endParaRPr lang="hr-HR" sz="1500" b="1" dirty="0">
              <a:highlight>
                <a:srgbClr val="FFFF00"/>
              </a:highlight>
            </a:endParaRPr>
          </a:p>
        </p:txBody>
      </p:sp>
      <p:sp>
        <p:nvSpPr>
          <p:cNvPr id="2" name="Naslov 3">
            <a:extLst>
              <a:ext uri="{FF2B5EF4-FFF2-40B4-BE49-F238E27FC236}">
                <a16:creationId xmlns:a16="http://schemas.microsoft.com/office/drawing/2014/main" id="{403D3135-BEEB-D74B-620B-9D5EBD2F1E26}"/>
              </a:ext>
            </a:extLst>
          </p:cNvPr>
          <p:cNvSpPr txBox="1">
            <a:spLocks/>
          </p:cNvSpPr>
          <p:nvPr/>
        </p:nvSpPr>
        <p:spPr>
          <a:xfrm>
            <a:off x="2699792" y="332656"/>
            <a:ext cx="4176464" cy="720080"/>
          </a:xfrm>
          <a:prstGeom prst="rect">
            <a:avLst/>
          </a:prstGeom>
        </p:spPr>
        <p:txBody>
          <a:bodyPr vert="horz" rtlCol="0" anchor="ctr">
            <a:norm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pPr algn="l"/>
            <a:r>
              <a:rPr lang="hr-HR" sz="2800" dirty="0"/>
              <a:t> </a:t>
            </a:r>
            <a:r>
              <a:rPr lang="hr-HR" sz="2400" b="1" dirty="0">
                <a:effectLst/>
                <a:latin typeface="Times New Roman" panose="02020603050405020304" pitchFamily="18" charset="0"/>
                <a:ea typeface="Calibri" panose="020F0502020204030204" pitchFamily="34" charset="0"/>
              </a:rPr>
              <a:t>Uredba o skupnom izuzeću</a:t>
            </a:r>
            <a:endParaRPr lang="hr-HR" sz="2400" dirty="0"/>
          </a:p>
        </p:txBody>
      </p:sp>
      <p:pic>
        <p:nvPicPr>
          <p:cNvPr id="5" name="Slika 4">
            <a:extLst>
              <a:ext uri="{FF2B5EF4-FFF2-40B4-BE49-F238E27FC236}">
                <a16:creationId xmlns:a16="http://schemas.microsoft.com/office/drawing/2014/main" id="{0F0FBC72-5362-FD89-6A38-A05ECD6D4BA6}"/>
              </a:ext>
            </a:extLst>
          </p:cNvPr>
          <p:cNvPicPr>
            <a:picLocks noChangeAspect="1"/>
          </p:cNvPicPr>
          <p:nvPr/>
        </p:nvPicPr>
        <p:blipFill>
          <a:blip r:embed="rId2"/>
          <a:stretch>
            <a:fillRect/>
          </a:stretch>
        </p:blipFill>
        <p:spPr>
          <a:xfrm>
            <a:off x="584870" y="956857"/>
            <a:ext cx="7974259" cy="4944285"/>
          </a:xfrm>
          <a:prstGeom prst="rect">
            <a:avLst/>
          </a:prstGeom>
        </p:spPr>
      </p:pic>
    </p:spTree>
    <p:extLst>
      <p:ext uri="{BB962C8B-B14F-4D97-AF65-F5344CB8AC3E}">
        <p14:creationId xmlns:p14="http://schemas.microsoft.com/office/powerpoint/2010/main" val="274906482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A1641-29DE-E9E6-B45A-C5E519ADB017}"/>
            </a:ext>
          </a:extLst>
        </p:cNvPr>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18EB4522-03C3-D0DB-C9D2-20067B6AAEA4}"/>
              </a:ext>
            </a:extLst>
          </p:cNvPr>
          <p:cNvSpPr>
            <a:spLocks noGrp="1"/>
          </p:cNvSpPr>
          <p:nvPr>
            <p:ph type="sldNum" sz="quarter" idx="12"/>
          </p:nvPr>
        </p:nvSpPr>
        <p:spPr/>
        <p:txBody>
          <a:bodyPr/>
          <a:lstStyle/>
          <a:p>
            <a:fld id="{93432230-C84C-4B44-A376-66CD21F15DC1}" type="slidenum">
              <a:rPr lang="hr-HR" smtClean="0"/>
              <a:t>26</a:t>
            </a:fld>
            <a:endParaRPr lang="hr-HR" dirty="0"/>
          </a:p>
        </p:txBody>
      </p:sp>
      <p:sp>
        <p:nvSpPr>
          <p:cNvPr id="6" name="Rezervirano mjesto sadržaja 5">
            <a:extLst>
              <a:ext uri="{FF2B5EF4-FFF2-40B4-BE49-F238E27FC236}">
                <a16:creationId xmlns:a16="http://schemas.microsoft.com/office/drawing/2014/main" id="{DB8AAC90-31E7-C555-F129-FB23876DC9B2}"/>
              </a:ext>
            </a:extLst>
          </p:cNvPr>
          <p:cNvSpPr>
            <a:spLocks noGrp="1"/>
          </p:cNvSpPr>
          <p:nvPr>
            <p:ph idx="1"/>
          </p:nvPr>
        </p:nvSpPr>
        <p:spPr>
          <a:xfrm>
            <a:off x="467544" y="1124744"/>
            <a:ext cx="8229600" cy="4886003"/>
          </a:xfrm>
        </p:spPr>
        <p:txBody>
          <a:bodyPr>
            <a:noAutofit/>
          </a:bodyPr>
          <a:lstStyle/>
          <a:p>
            <a:pPr marL="109728" indent="0">
              <a:buNone/>
            </a:pPr>
            <a:endParaRPr lang="hr-HR" sz="1800" b="1" u="sng" dirty="0">
              <a:effectLst/>
              <a:latin typeface="Times New Roman" panose="02020603050405020304" pitchFamily="18" charset="0"/>
              <a:ea typeface="Calibri" panose="020F0502020204030204" pitchFamily="34" charset="0"/>
            </a:endParaRPr>
          </a:p>
          <a:p>
            <a:endParaRPr lang="hr-HR" sz="1500" b="1" dirty="0">
              <a:highlight>
                <a:srgbClr val="FFFF00"/>
              </a:highlight>
            </a:endParaRPr>
          </a:p>
        </p:txBody>
      </p:sp>
      <p:sp>
        <p:nvSpPr>
          <p:cNvPr id="4" name="Naslov 3">
            <a:extLst>
              <a:ext uri="{FF2B5EF4-FFF2-40B4-BE49-F238E27FC236}">
                <a16:creationId xmlns:a16="http://schemas.microsoft.com/office/drawing/2014/main" id="{06FED6B6-2E50-17D7-D3B7-556F7505006C}"/>
              </a:ext>
            </a:extLst>
          </p:cNvPr>
          <p:cNvSpPr txBox="1">
            <a:spLocks/>
          </p:cNvSpPr>
          <p:nvPr/>
        </p:nvSpPr>
        <p:spPr>
          <a:xfrm>
            <a:off x="1547664" y="332656"/>
            <a:ext cx="7099608" cy="720080"/>
          </a:xfrm>
          <a:prstGeom prst="rect">
            <a:avLst/>
          </a:prstGeom>
        </p:spPr>
        <p:txBody>
          <a:bodyPr vert="horz" rtlCol="0" anchor="ctr">
            <a:norm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r>
              <a:rPr lang="hr-HR" sz="2800" dirty="0"/>
              <a:t> </a:t>
            </a:r>
            <a:r>
              <a:rPr lang="hr-HR" sz="2400" dirty="0">
                <a:effectLst/>
              </a:rPr>
              <a:t>Zbrajanje državnih potpora– Pravilnik o poticajima</a:t>
            </a:r>
            <a:endParaRPr lang="hr-HR" sz="2400" dirty="0"/>
          </a:p>
        </p:txBody>
      </p:sp>
      <p:graphicFrame>
        <p:nvGraphicFramePr>
          <p:cNvPr id="7" name="Tablica 8">
            <a:extLst>
              <a:ext uri="{FF2B5EF4-FFF2-40B4-BE49-F238E27FC236}">
                <a16:creationId xmlns:a16="http://schemas.microsoft.com/office/drawing/2014/main" id="{B652DCE5-1458-0D1D-69C3-EE7761296599}"/>
              </a:ext>
            </a:extLst>
          </p:cNvPr>
          <p:cNvGraphicFramePr>
            <a:graphicFrameLocks/>
          </p:cNvGraphicFramePr>
          <p:nvPr>
            <p:extLst>
              <p:ext uri="{D42A27DB-BD31-4B8C-83A1-F6EECF244321}">
                <p14:modId xmlns:p14="http://schemas.microsoft.com/office/powerpoint/2010/main" val="350403076"/>
              </p:ext>
            </p:extLst>
          </p:nvPr>
        </p:nvGraphicFramePr>
        <p:xfrm>
          <a:off x="520626" y="1124744"/>
          <a:ext cx="8280920" cy="4907280"/>
        </p:xfrm>
        <a:graphic>
          <a:graphicData uri="http://schemas.openxmlformats.org/drawingml/2006/table">
            <a:tbl>
              <a:tblPr firstRow="1" bandRow="1">
                <a:tableStyleId>{5C22544A-7EE6-4342-B048-85BDC9FD1C3A}</a:tableStyleId>
              </a:tblPr>
              <a:tblGrid>
                <a:gridCol w="1099046">
                  <a:extLst>
                    <a:ext uri="{9D8B030D-6E8A-4147-A177-3AD203B41FA5}">
                      <a16:colId xmlns:a16="http://schemas.microsoft.com/office/drawing/2014/main" val="4238280680"/>
                    </a:ext>
                  </a:extLst>
                </a:gridCol>
                <a:gridCol w="7181874">
                  <a:extLst>
                    <a:ext uri="{9D8B030D-6E8A-4147-A177-3AD203B41FA5}">
                      <a16:colId xmlns:a16="http://schemas.microsoft.com/office/drawing/2014/main" val="2943012101"/>
                    </a:ext>
                  </a:extLst>
                </a:gridCol>
              </a:tblGrid>
              <a:tr h="310074">
                <a:tc>
                  <a:txBody>
                    <a:bodyPr/>
                    <a:lstStyle/>
                    <a:p>
                      <a:pPr algn="l">
                        <a:buClr>
                          <a:schemeClr val="accent4"/>
                        </a:buClr>
                        <a:buFont typeface="Wingdings" panose="05000000000000000000" pitchFamily="2" charset="2"/>
                        <a:buNone/>
                      </a:pPr>
                      <a:r>
                        <a:rPr lang="hr-HR" sz="1600" i="0" u="none" strike="noStrike" baseline="0" dirty="0">
                          <a:latin typeface="Times New Roman" panose="02020603050405020304" pitchFamily="18" charset="0"/>
                          <a:cs typeface="Times New Roman" panose="02020603050405020304" pitchFamily="18" charset="0"/>
                        </a:rPr>
                        <a:t>članak 1. stavak 5.</a:t>
                      </a:r>
                    </a:p>
                  </a:txBody>
                  <a:tcPr anchor="ctr"/>
                </a:tc>
                <a:tc>
                  <a:txBody>
                    <a:bodyPr/>
                    <a:lstStyle/>
                    <a:p>
                      <a:pPr algn="just">
                        <a:buClr>
                          <a:schemeClr val="accent4"/>
                        </a:buClr>
                        <a:buFont typeface="Wingdings" panose="05000000000000000000" pitchFamily="2" charset="2"/>
                        <a:buNone/>
                      </a:pPr>
                      <a:r>
                        <a:rPr lang="hr-HR" sz="1600" b="0" i="0" u="none" strike="noStrike" baseline="0" dirty="0">
                          <a:latin typeface="Times New Roman" panose="02020603050405020304" pitchFamily="18" charset="0"/>
                          <a:cs typeface="Times New Roman" panose="02020603050405020304" pitchFamily="18" charset="0"/>
                        </a:rPr>
                        <a:t>Poticaji pri zapošljavanju osoba s invaliditetom propisani ovim Pravilnikom koji se isplaćuju na temelju pravila o državnim potporama </a:t>
                      </a:r>
                      <a:r>
                        <a:rPr lang="hr-HR" sz="1600" b="1" i="0" u="none" strike="noStrike" baseline="0" dirty="0">
                          <a:latin typeface="Times New Roman" panose="02020603050405020304" pitchFamily="18" charset="0"/>
                          <a:cs typeface="Times New Roman" panose="02020603050405020304" pitchFamily="18" charset="0"/>
                        </a:rPr>
                        <a:t>sukladno Uredbi o općem skupnom izuzeću</a:t>
                      </a:r>
                      <a:r>
                        <a:rPr lang="hr-HR" sz="1600" b="0" i="0" u="none" strike="noStrike" baseline="0" dirty="0">
                          <a:latin typeface="Times New Roman" panose="02020603050405020304" pitchFamily="18" charset="0"/>
                          <a:cs typeface="Times New Roman" panose="02020603050405020304" pitchFamily="18" charset="0"/>
                        </a:rPr>
                        <a:t> mogu se zbrajati sa svim ostalim potporama spojivim s unutarnjim tržištem koje se izuzimaju na temelju Uredbe o općem skupnom izuzeću ili koje se izuzimaju na temelju neke druge uredbe ili koje je Komisija odobrila </a:t>
                      </a:r>
                      <a:r>
                        <a:rPr lang="hr-HR" sz="1600" b="1" i="0" u="none" strike="noStrike" baseline="0" dirty="0">
                          <a:latin typeface="Times New Roman" panose="02020603050405020304" pitchFamily="18" charset="0"/>
                          <a:cs typeface="Times New Roman" panose="02020603050405020304" pitchFamily="18" charset="0"/>
                        </a:rPr>
                        <a:t>pod uvjetom da se te ostale potpore odnose na različite prihvatljive troškove koje je moguće utvrditi</a:t>
                      </a:r>
                      <a:r>
                        <a:rPr lang="hr-HR" sz="1600" b="0" i="0" u="none" strike="noStrike" baseline="0" dirty="0">
                          <a:latin typeface="Times New Roman" panose="02020603050405020304" pitchFamily="18" charset="0"/>
                          <a:cs typeface="Times New Roman" panose="02020603050405020304" pitchFamily="18" charset="0"/>
                        </a:rPr>
                        <a:t>. Ako se </a:t>
                      </a:r>
                      <a:r>
                        <a:rPr lang="hr-HR" sz="1600" b="1" i="0" u="none" strike="noStrike" baseline="0" dirty="0">
                          <a:latin typeface="Times New Roman" panose="02020603050405020304" pitchFamily="18" charset="0"/>
                          <a:cs typeface="Times New Roman" panose="02020603050405020304" pitchFamily="18" charset="0"/>
                        </a:rPr>
                        <a:t>različiti izvori potpore (poticaja) odnose na iste prihvatljive troškove</a:t>
                      </a:r>
                      <a:r>
                        <a:rPr lang="hr-HR" sz="1600" b="0" i="0" u="none" strike="noStrike" baseline="0" dirty="0">
                          <a:latin typeface="Times New Roman" panose="02020603050405020304" pitchFamily="18" charset="0"/>
                          <a:cs typeface="Times New Roman" panose="02020603050405020304" pitchFamily="18" charset="0"/>
                        </a:rPr>
                        <a:t>, bilo da se oni djelomično ili potpuno preklapaju, </a:t>
                      </a:r>
                      <a:r>
                        <a:rPr lang="hr-HR" sz="1600" b="1" i="0" u="none" strike="noStrike" baseline="0" dirty="0">
                          <a:latin typeface="Times New Roman" panose="02020603050405020304" pitchFamily="18" charset="0"/>
                          <a:cs typeface="Times New Roman" panose="02020603050405020304" pitchFamily="18" charset="0"/>
                        </a:rPr>
                        <a:t>zbrajanje potpora (poticaja) dopušta se do najvišeg intenziteta potpore (poticaja)</a:t>
                      </a:r>
                      <a:r>
                        <a:rPr lang="hr-HR" sz="1600" b="0" i="0" u="none" strike="noStrike" baseline="0" dirty="0">
                          <a:latin typeface="Times New Roman" panose="02020603050405020304" pitchFamily="18" charset="0"/>
                          <a:cs typeface="Times New Roman" panose="02020603050405020304" pitchFamily="18" charset="0"/>
                        </a:rPr>
                        <a:t> ili iznosa potpore (poticaja) primjenjivog na tu potporu na temelju Uredbe o općem skupnom izuzeću.</a:t>
                      </a:r>
                    </a:p>
                  </a:txBody>
                  <a:tcPr anchor="ctr"/>
                </a:tc>
                <a:extLst>
                  <a:ext uri="{0D108BD9-81ED-4DB2-BD59-A6C34878D82A}">
                    <a16:rowId xmlns:a16="http://schemas.microsoft.com/office/drawing/2014/main" val="3183673186"/>
                  </a:ext>
                </a:extLst>
              </a:tr>
              <a:tr h="312791">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600" b="1" i="0" u="none" strike="noStrike" baseline="0" dirty="0">
                          <a:latin typeface="Times New Roman" panose="02020603050405020304" pitchFamily="18" charset="0"/>
                          <a:cs typeface="Times New Roman" panose="02020603050405020304" pitchFamily="18" charset="0"/>
                        </a:rPr>
                        <a:t>ZABRANA DVOSTRUKOG FINANCIRANJA za istu namjenu/isti prihvatljivi trošak</a:t>
                      </a:r>
                    </a:p>
                  </a:txBody>
                  <a:tcPr/>
                </a:tc>
                <a:tc hMerge="1">
                  <a:txBody>
                    <a:bodyPr/>
                    <a:lstStyle/>
                    <a:p>
                      <a:endParaRPr lang="hr-HR" dirty="0"/>
                    </a:p>
                  </a:txBody>
                  <a:tcPr/>
                </a:tc>
                <a:extLst>
                  <a:ext uri="{0D108BD9-81ED-4DB2-BD59-A6C34878D82A}">
                    <a16:rowId xmlns:a16="http://schemas.microsoft.com/office/drawing/2014/main" val="818128776"/>
                  </a:ext>
                </a:extLst>
              </a:tr>
              <a:tr h="312791">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600" b="1" i="1" u="none" strike="noStrike" baseline="0" dirty="0">
                          <a:latin typeface="Times New Roman" panose="02020603050405020304" pitchFamily="18" charset="0"/>
                          <a:cs typeface="Times New Roman" panose="02020603050405020304" pitchFamily="18" charset="0"/>
                        </a:rPr>
                        <a:t>Uz Zahtjeve za: subvenciju plaće, subvenciju doprinosa ZO, sufinanciranje troškova prijevoza i sufinanciranje troškova rada stručnih radnika i radnih instruktora u ZR i IR se potpisuju i izjave:</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600" b="0" i="1" u="none" strike="noStrike" baseline="0" dirty="0">
                          <a:latin typeface="Times New Roman" panose="02020603050405020304" pitchFamily="18" charset="0"/>
                          <a:cs typeface="Times New Roman" panose="02020603050405020304" pitchFamily="18" charset="0"/>
                        </a:rPr>
                        <a:t>IZJAVA PODNOSITELJA ZAHTJEVA O ZBRAJANJU DRŽAVNIH POTPORA: Potpisom ovog zahtjeva za </a:t>
                      </a:r>
                      <a:r>
                        <a:rPr lang="hr-HR" sz="1600" b="1" i="1" u="none" strike="noStrike" baseline="0" dirty="0">
                          <a:latin typeface="Times New Roman" panose="02020603050405020304" pitchFamily="18" charset="0"/>
                          <a:cs typeface="Times New Roman" panose="02020603050405020304" pitchFamily="18" charset="0"/>
                        </a:rPr>
                        <a:t>subvenciju plaće </a:t>
                      </a:r>
                      <a:r>
                        <a:rPr lang="hr-HR" sz="1600" b="0" i="1" u="none" strike="noStrike" baseline="0" dirty="0">
                          <a:latin typeface="Times New Roman" panose="02020603050405020304" pitchFamily="18" charset="0"/>
                          <a:cs typeface="Times New Roman" panose="02020603050405020304" pitchFamily="18" charset="0"/>
                        </a:rPr>
                        <a:t>pod materijalnom i kaznenom odgovornošću  izjavljujem da je dodjela sredstava po ovom zahtjevu, a vezano uz zbrajanje potpora, u skladu sa člankom 8. Uredbe o općem skupnom izuzeću, odnosno u skladu sa člankom 1. stavak 5. Pravilnika o poticajima pri zapošljavanju osoba s invaliditetom.</a:t>
                      </a:r>
                    </a:p>
                  </a:txBody>
                  <a:tcPr/>
                </a:tc>
                <a:tc hMerge="1">
                  <a:txBody>
                    <a:bodyPr/>
                    <a:lstStyle/>
                    <a:p>
                      <a:endParaRPr lang="hr-HR"/>
                    </a:p>
                  </a:txBody>
                  <a:tcPr/>
                </a:tc>
                <a:extLst>
                  <a:ext uri="{0D108BD9-81ED-4DB2-BD59-A6C34878D82A}">
                    <a16:rowId xmlns:a16="http://schemas.microsoft.com/office/drawing/2014/main" val="114935924"/>
                  </a:ext>
                </a:extLst>
              </a:tr>
            </a:tbl>
          </a:graphicData>
        </a:graphic>
      </p:graphicFrame>
    </p:spTree>
    <p:extLst>
      <p:ext uri="{BB962C8B-B14F-4D97-AF65-F5344CB8AC3E}">
        <p14:creationId xmlns:p14="http://schemas.microsoft.com/office/powerpoint/2010/main" val="3656652905"/>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solidFill>
                  <a:prstClr val="black"/>
                </a:solidFill>
              </a:rPr>
              <a:pPr/>
              <a:t>27</a:t>
            </a:fld>
            <a:endParaRPr lang="hr-HR" dirty="0">
              <a:solidFill>
                <a:prstClr val="black"/>
              </a:solidFill>
            </a:endParaRPr>
          </a:p>
        </p:txBody>
      </p:sp>
      <p:sp>
        <p:nvSpPr>
          <p:cNvPr id="5"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prstClr val="black"/>
              </a:solidFill>
              <a:effectLst/>
            </a:endParaRPr>
          </a:p>
        </p:txBody>
      </p:sp>
      <p:sp>
        <p:nvSpPr>
          <p:cNvPr id="6" name="Rezervirano mjesto sadržaja 1"/>
          <p:cNvSpPr>
            <a:spLocks noGrp="1"/>
          </p:cNvSpPr>
          <p:nvPr>
            <p:ph idx="1"/>
          </p:nvPr>
        </p:nvSpPr>
        <p:spPr>
          <a:xfrm>
            <a:off x="942416" y="1196752"/>
            <a:ext cx="7704856" cy="4896544"/>
          </a:xfrm>
        </p:spPr>
        <p:txBody>
          <a:bodyPr>
            <a:normAutofit/>
          </a:bodyPr>
          <a:lstStyle/>
          <a:p>
            <a:pPr marL="0" lvl="0" indent="0" algn="ctr">
              <a:spcBef>
                <a:spcPts val="0"/>
              </a:spcBef>
              <a:buClrTx/>
              <a:buSzTx/>
              <a:buNone/>
            </a:pPr>
            <a:endParaRPr lang="hr-HR" sz="2000" dirty="0">
              <a:solidFill>
                <a:prstClr val="black"/>
              </a:solidFill>
              <a:latin typeface="Arial"/>
              <a:cs typeface="+mn-cs"/>
            </a:endParaRPr>
          </a:p>
          <a:p>
            <a:pPr marL="0" lvl="0" indent="0" algn="ctr">
              <a:spcBef>
                <a:spcPts val="0"/>
              </a:spcBef>
              <a:buClrTx/>
              <a:buSzTx/>
              <a:buNone/>
            </a:pPr>
            <a:endParaRPr lang="hr-HR" sz="2000" dirty="0">
              <a:solidFill>
                <a:prstClr val="black"/>
              </a:solidFill>
              <a:latin typeface="Arial"/>
              <a:cs typeface="+mn-cs"/>
            </a:endParaRPr>
          </a:p>
          <a:p>
            <a:pPr marL="0" lvl="0" indent="0" algn="ctr">
              <a:spcBef>
                <a:spcPts val="0"/>
              </a:spcBef>
              <a:buClrTx/>
              <a:buSzTx/>
              <a:buNone/>
            </a:pPr>
            <a:r>
              <a:rPr lang="hr-HR" sz="2000" dirty="0">
                <a:solidFill>
                  <a:prstClr val="black"/>
                </a:solidFill>
                <a:latin typeface="Arial"/>
                <a:cs typeface="+mn-cs"/>
              </a:rPr>
              <a:t>Detaljne informacije dostupne su na stranici Zavoda: </a:t>
            </a:r>
          </a:p>
          <a:p>
            <a:pPr marL="0" lvl="0" indent="0" algn="ctr">
              <a:spcBef>
                <a:spcPts val="0"/>
              </a:spcBef>
              <a:buClrTx/>
              <a:buSzTx/>
              <a:buNone/>
            </a:pPr>
            <a:r>
              <a:rPr lang="hr-HR" sz="2200" b="1" dirty="0">
                <a:solidFill>
                  <a:srgbClr val="EB641B"/>
                </a:solidFill>
                <a:latin typeface="Arial"/>
                <a:cs typeface="+mn-cs"/>
                <a:hlinkClick r:id="rId2"/>
              </a:rPr>
              <a:t>http://www.zosi.hr/</a:t>
            </a:r>
            <a:endParaRPr lang="hr-HR" sz="2200" b="1" dirty="0">
              <a:solidFill>
                <a:srgbClr val="EB641B"/>
              </a:solidFill>
              <a:latin typeface="Arial"/>
              <a:cs typeface="+mn-cs"/>
            </a:endParaRPr>
          </a:p>
          <a:p>
            <a:pPr marL="0" lvl="0" indent="0" algn="ctr">
              <a:spcBef>
                <a:spcPts val="0"/>
              </a:spcBef>
              <a:buClrTx/>
              <a:buSzTx/>
              <a:buNone/>
            </a:pPr>
            <a:endParaRPr lang="hr-HR" sz="2000" dirty="0">
              <a:solidFill>
                <a:srgbClr val="EB641B"/>
              </a:solidFill>
              <a:latin typeface="Arial"/>
              <a:cs typeface="+mn-cs"/>
            </a:endParaRPr>
          </a:p>
          <a:p>
            <a:pPr marL="0" lvl="0" indent="0" algn="ctr">
              <a:spcBef>
                <a:spcPts val="0"/>
              </a:spcBef>
              <a:buClrTx/>
              <a:buSzTx/>
              <a:buNone/>
            </a:pPr>
            <a:endParaRPr lang="hr-HR" sz="1800" dirty="0">
              <a:solidFill>
                <a:srgbClr val="EB641B"/>
              </a:solidFill>
              <a:latin typeface="Arial" panose="020B0604020202020204" pitchFamily="34" charset="0"/>
              <a:cs typeface="Arial" panose="020B0604020202020204" pitchFamily="34" charset="0"/>
            </a:endParaRPr>
          </a:p>
          <a:p>
            <a:pPr marL="0" lvl="0" indent="0" algn="ctr">
              <a:spcBef>
                <a:spcPts val="0"/>
              </a:spcBef>
              <a:buClrTx/>
              <a:buSzTx/>
              <a:buNone/>
            </a:pPr>
            <a:r>
              <a:rPr lang="hr-HR" sz="1800" i="1" dirty="0">
                <a:solidFill>
                  <a:prstClr val="black"/>
                </a:solidFill>
                <a:latin typeface="Arial" panose="020B0604020202020204" pitchFamily="34" charset="0"/>
                <a:cs typeface="Arial" panose="020B0604020202020204" pitchFamily="34" charset="0"/>
              </a:rPr>
              <a:t>Kontakt podaci Službe za zapošljavanje i poticaje:</a:t>
            </a:r>
            <a:endParaRPr lang="hr-HR" sz="1800" i="1" dirty="0">
              <a:solidFill>
                <a:srgbClr val="EB641B"/>
              </a:solidFill>
              <a:latin typeface="Arial" panose="020B0604020202020204" pitchFamily="34" charset="0"/>
              <a:cs typeface="Arial" panose="020B0604020202020204" pitchFamily="34" charset="0"/>
            </a:endParaRPr>
          </a:p>
          <a:p>
            <a:pPr marL="0" lvl="0" indent="0" algn="ctr">
              <a:spcBef>
                <a:spcPts val="0"/>
              </a:spcBef>
              <a:buClrTx/>
              <a:buSzTx/>
              <a:buNone/>
            </a:pPr>
            <a:r>
              <a:rPr lang="hr-HR" sz="1800" b="1" dirty="0">
                <a:latin typeface="Arial" panose="020B0604020202020204" pitchFamily="34" charset="0"/>
                <a:cs typeface="Arial" panose="020B0604020202020204" pitchFamily="34" charset="0"/>
              </a:rPr>
              <a:t>01/6184-727</a:t>
            </a:r>
          </a:p>
          <a:p>
            <a:pPr marL="0" lvl="0" indent="0" algn="ctr">
              <a:spcBef>
                <a:spcPts val="0"/>
              </a:spcBef>
              <a:buClrTx/>
              <a:buSzTx/>
              <a:buNone/>
            </a:pPr>
            <a:r>
              <a:rPr lang="hr-HR" sz="1800" b="1" dirty="0">
                <a:latin typeface="Arial" panose="020B0604020202020204" pitchFamily="34" charset="0"/>
                <a:cs typeface="Arial" panose="020B0604020202020204" pitchFamily="34" charset="0"/>
              </a:rPr>
              <a:t>01/6458-481</a:t>
            </a:r>
          </a:p>
          <a:p>
            <a:pPr marL="0" lvl="0" indent="0" algn="ctr">
              <a:spcBef>
                <a:spcPts val="0"/>
              </a:spcBef>
              <a:buClrTx/>
              <a:buSzTx/>
              <a:buNone/>
            </a:pPr>
            <a:r>
              <a:rPr lang="hr-HR" sz="1800" b="1" dirty="0">
                <a:latin typeface="Arial" panose="020B0604020202020204" pitchFamily="34" charset="0"/>
                <a:cs typeface="Arial" panose="020B0604020202020204" pitchFamily="34" charset="0"/>
              </a:rPr>
              <a:t>01/6442-710</a:t>
            </a:r>
          </a:p>
          <a:p>
            <a:pPr marL="0" lvl="0" indent="0" algn="ctr">
              <a:spcBef>
                <a:spcPts val="0"/>
              </a:spcBef>
              <a:buClrTx/>
              <a:buSzTx/>
              <a:buNone/>
            </a:pPr>
            <a:r>
              <a:rPr lang="hr-HR" sz="1800" b="1" dirty="0">
                <a:latin typeface="Arial" panose="020B0604020202020204" pitchFamily="34" charset="0"/>
                <a:cs typeface="Arial" panose="020B0604020202020204" pitchFamily="34" charset="0"/>
              </a:rPr>
              <a:t>01/6184-726</a:t>
            </a:r>
          </a:p>
          <a:p>
            <a:pPr marL="0" lvl="0" indent="0" algn="ctr">
              <a:spcBef>
                <a:spcPts val="0"/>
              </a:spcBef>
              <a:buClrTx/>
              <a:buSzTx/>
              <a:buNone/>
            </a:pPr>
            <a:r>
              <a:rPr lang="hr-HR" sz="1800" b="1" dirty="0">
                <a:latin typeface="Arial" panose="020B0604020202020204" pitchFamily="34" charset="0"/>
                <a:cs typeface="Arial" panose="020B0604020202020204" pitchFamily="34" charset="0"/>
              </a:rPr>
              <a:t>01/6381-819</a:t>
            </a:r>
          </a:p>
          <a:p>
            <a:pPr marL="0" lvl="0" indent="0">
              <a:spcBef>
                <a:spcPts val="0"/>
              </a:spcBef>
              <a:buClrTx/>
              <a:buSzTx/>
              <a:buNone/>
            </a:pPr>
            <a:endParaRPr lang="hr-HR" sz="2000" dirty="0">
              <a:solidFill>
                <a:prstClr val="black"/>
              </a:solidFill>
              <a:latin typeface="Arial"/>
              <a:cs typeface="+mn-cs"/>
            </a:endParaRPr>
          </a:p>
          <a:p>
            <a:pPr marL="0" lvl="0" indent="0">
              <a:spcBef>
                <a:spcPts val="0"/>
              </a:spcBef>
              <a:buClrTx/>
              <a:buSzTx/>
              <a:buNone/>
            </a:pPr>
            <a:endParaRPr lang="hr-HR" sz="2000" dirty="0">
              <a:solidFill>
                <a:prstClr val="black"/>
              </a:solidFill>
              <a:latin typeface="Arial"/>
              <a:cs typeface="+mn-cs"/>
            </a:endParaRPr>
          </a:p>
          <a:p>
            <a:endParaRPr lang="hr-HR" dirty="0"/>
          </a:p>
        </p:txBody>
      </p:sp>
    </p:spTree>
    <p:extLst>
      <p:ext uri="{BB962C8B-B14F-4D97-AF65-F5344CB8AC3E}">
        <p14:creationId xmlns:p14="http://schemas.microsoft.com/office/powerpoint/2010/main" val="1654048005"/>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4294967295"/>
          </p:nvPr>
        </p:nvSpPr>
        <p:spPr>
          <a:xfrm>
            <a:off x="8777288" y="6408738"/>
            <a:ext cx="366712" cy="365125"/>
          </a:xfrm>
        </p:spPr>
        <p:txBody>
          <a:bodyPr/>
          <a:lstStyle/>
          <a:p>
            <a:fld id="{93432230-C84C-4B44-A376-66CD21F15DC1}" type="slidenum">
              <a:rPr lang="hr-HR" smtClean="0"/>
              <a:t>28</a:t>
            </a:fld>
            <a:endParaRPr lang="hr-HR" dirty="0"/>
          </a:p>
        </p:txBody>
      </p:sp>
      <p:sp>
        <p:nvSpPr>
          <p:cNvPr id="4" name="Pravokutnik 3"/>
          <p:cNvSpPr/>
          <p:nvPr/>
        </p:nvSpPr>
        <p:spPr>
          <a:xfrm>
            <a:off x="2031305" y="3044279"/>
            <a:ext cx="5081391" cy="677108"/>
          </a:xfrm>
          <a:prstGeom prst="rect">
            <a:avLst/>
          </a:prstGeom>
          <a:noFill/>
          <a:ln>
            <a:solidFill>
              <a:schemeClr val="accent4"/>
            </a:solidFill>
          </a:ln>
        </p:spPr>
        <p:txBody>
          <a:bodyPr wrap="none" lIns="91440" tIns="45720" rIns="91440" bIns="45720">
            <a:spAutoFit/>
          </a:bodyPr>
          <a:lstStyle/>
          <a:p>
            <a:pPr algn="ctr"/>
            <a:r>
              <a:rPr lang="hr-HR" sz="3800" b="1" i="1" cap="none"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HVALA NA PAŽNJI</a:t>
            </a:r>
          </a:p>
        </p:txBody>
      </p:sp>
    </p:spTree>
    <p:extLst>
      <p:ext uri="{BB962C8B-B14F-4D97-AF65-F5344CB8AC3E}">
        <p14:creationId xmlns:p14="http://schemas.microsoft.com/office/powerpoint/2010/main" val="2939583191"/>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323528" y="983845"/>
            <a:ext cx="7740869" cy="5428356"/>
          </a:xfrm>
        </p:spPr>
        <p:txBody>
          <a:bodyPr>
            <a:normAutofit/>
          </a:bodyPr>
          <a:lstStyle/>
          <a:p>
            <a:pPr marL="109538" indent="0">
              <a:buSzPct val="60000"/>
              <a:buNone/>
            </a:pPr>
            <a:r>
              <a:rPr lang="hr-HR" sz="2200" b="1" dirty="0"/>
              <a:t>       Poticaje mogu ostvariti</a:t>
            </a:r>
            <a:r>
              <a:rPr lang="hr-HR" sz="2200" dirty="0"/>
              <a:t>:</a:t>
            </a:r>
          </a:p>
          <a:p>
            <a:pPr marL="109538" indent="0">
              <a:buSzPct val="60000"/>
              <a:buNone/>
            </a:pPr>
            <a:endParaRPr lang="hr-HR" sz="2200" dirty="0"/>
          </a:p>
          <a:p>
            <a:pPr lvl="1">
              <a:buFont typeface="Arial" panose="020B0604020202020204" pitchFamily="34" charset="0"/>
              <a:buChar char="•"/>
            </a:pPr>
            <a:r>
              <a:rPr lang="hr-HR" sz="1800" dirty="0"/>
              <a:t>poslodavci koji zapošljavaju osobe s invaliditetom na otvorenom tržištu rada (</a:t>
            </a:r>
            <a:r>
              <a:rPr lang="hr-HR" sz="1800" i="1" dirty="0"/>
              <a:t>uključujući i udruge – neprofitne organizacije</a:t>
            </a:r>
            <a:r>
              <a:rPr lang="hr-HR" sz="1800" dirty="0"/>
              <a:t>)</a:t>
            </a:r>
          </a:p>
          <a:p>
            <a:pPr marL="393192" lvl="1" indent="0">
              <a:buNone/>
            </a:pPr>
            <a:endParaRPr lang="hr-HR" sz="1800" dirty="0"/>
          </a:p>
          <a:p>
            <a:pPr lvl="1">
              <a:buFont typeface="Arial" panose="020B0604020202020204" pitchFamily="34" charset="0"/>
              <a:buChar char="•"/>
            </a:pPr>
            <a:r>
              <a:rPr lang="hr-HR" sz="1800" dirty="0"/>
              <a:t>osobe s invaliditetom koje se samozapošljavaju </a:t>
            </a:r>
          </a:p>
          <a:p>
            <a:pPr marL="393192" lvl="1" indent="0">
              <a:buNone/>
            </a:pPr>
            <a:endParaRPr lang="hr-HR" sz="1800" dirty="0"/>
          </a:p>
          <a:p>
            <a:pPr lvl="1">
              <a:buFont typeface="Arial" panose="020B0604020202020204" pitchFamily="34" charset="0"/>
              <a:buChar char="•"/>
            </a:pPr>
            <a:r>
              <a:rPr lang="hr-HR" sz="1800" dirty="0"/>
              <a:t>zaštitna radionica</a:t>
            </a:r>
          </a:p>
          <a:p>
            <a:pPr marL="393192" lvl="1" indent="0">
              <a:buNone/>
            </a:pPr>
            <a:endParaRPr lang="hr-HR" sz="1800" dirty="0"/>
          </a:p>
          <a:p>
            <a:pPr lvl="1">
              <a:buFont typeface="Arial" panose="020B0604020202020204" pitchFamily="34" charset="0"/>
              <a:buChar char="•"/>
            </a:pPr>
            <a:r>
              <a:rPr lang="hr-HR" sz="1800" dirty="0"/>
              <a:t>integrativna radionica</a:t>
            </a:r>
          </a:p>
          <a:p>
            <a:pPr marL="393192" lvl="1" indent="0">
              <a:buNone/>
            </a:pPr>
            <a:endParaRPr lang="hr-HR" sz="1800" dirty="0"/>
          </a:p>
          <a:p>
            <a:pPr marL="109728" indent="0">
              <a:buNone/>
            </a:pPr>
            <a:r>
              <a:rPr lang="hr-HR" sz="1600" b="1" dirty="0"/>
              <a:t>Poticaje pri zapošljavanju osoba s invaliditetom poslodavac može ostvariti za osobe s invaliditetom koje su upisane u Očevidnik zaposlenih osoba s invaliditetom temeljem ugovora o radu na najmanje 20 sati tjedno</a:t>
            </a:r>
            <a:endParaRPr lang="hr-HR" sz="1600" dirty="0"/>
          </a:p>
          <a:p>
            <a:pPr marL="393192" lvl="1" indent="0">
              <a:buNone/>
            </a:pPr>
            <a:endParaRPr lang="hr-HR" dirty="0">
              <a:latin typeface="Times New Roman" panose="02020603050405020304" pitchFamily="18" charset="0"/>
              <a:cs typeface="Times New Roman" panose="02020603050405020304" pitchFamily="18" charset="0"/>
            </a:endParaRPr>
          </a:p>
        </p:txBody>
      </p:sp>
      <p:sp>
        <p:nvSpPr>
          <p:cNvPr id="4" name="Rezervirano mjesto broja slajda 3"/>
          <p:cNvSpPr>
            <a:spLocks noGrp="1"/>
          </p:cNvSpPr>
          <p:nvPr>
            <p:ph type="sldNum" sz="quarter" idx="12"/>
          </p:nvPr>
        </p:nvSpPr>
        <p:spPr/>
        <p:txBody>
          <a:bodyPr/>
          <a:lstStyle/>
          <a:p>
            <a:fld id="{93432230-C84C-4B44-A376-66CD21F15DC1}" type="slidenum">
              <a:rPr lang="hr-HR" smtClean="0"/>
              <a:t>3</a:t>
            </a:fld>
            <a:endParaRPr lang="hr-HR" dirty="0"/>
          </a:p>
        </p:txBody>
      </p:sp>
      <p:sp>
        <p:nvSpPr>
          <p:cNvPr id="5" name="Naslov 4"/>
          <p:cNvSpPr>
            <a:spLocks noGrp="1"/>
          </p:cNvSpPr>
          <p:nvPr>
            <p:ph type="title"/>
          </p:nvPr>
        </p:nvSpPr>
        <p:spPr>
          <a:xfrm>
            <a:off x="971600" y="274638"/>
            <a:ext cx="7488832" cy="562074"/>
          </a:xfrm>
        </p:spPr>
        <p:txBody>
          <a:bodyPr>
            <a:noAutofit/>
          </a:bodyPr>
          <a:lstStyle/>
          <a:p>
            <a:pPr lvl="2" algn="ctr" rtl="0">
              <a:spcBef>
                <a:spcPct val="0"/>
              </a:spcBef>
            </a:pPr>
            <a:br>
              <a:rPr lang="hr-HR" sz="3200" dirty="0">
                <a:latin typeface="Times New Roman" panose="02020603050405020304" pitchFamily="18" charset="0"/>
                <a:cs typeface="Times New Roman" panose="02020603050405020304" pitchFamily="18" charset="0"/>
              </a:rPr>
            </a:br>
            <a:br>
              <a:rPr lang="hr-HR" sz="3200" dirty="0">
                <a:latin typeface="Times New Roman" panose="02020603050405020304" pitchFamily="18" charset="0"/>
                <a:cs typeface="Times New Roman" panose="02020603050405020304" pitchFamily="18" charset="0"/>
              </a:rPr>
            </a:br>
            <a:endParaRPr lang="hr-HR" sz="3200" dirty="0"/>
          </a:p>
        </p:txBody>
      </p:sp>
      <p:sp>
        <p:nvSpPr>
          <p:cNvPr id="7"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Tree>
    <p:extLst>
      <p:ext uri="{BB962C8B-B14F-4D97-AF65-F5344CB8AC3E}">
        <p14:creationId xmlns:p14="http://schemas.microsoft.com/office/powerpoint/2010/main" val="348439437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845581" y="963530"/>
            <a:ext cx="7740869" cy="5428356"/>
          </a:xfrm>
        </p:spPr>
        <p:txBody>
          <a:bodyPr>
            <a:normAutofit/>
          </a:bodyPr>
          <a:lstStyle/>
          <a:p>
            <a:pPr marL="365760" lvl="1" indent="0">
              <a:buClr>
                <a:schemeClr val="accent4"/>
              </a:buClr>
              <a:buNone/>
            </a:pPr>
            <a:r>
              <a:rPr lang="hr-HR" sz="1800" b="1" dirty="0"/>
              <a:t>Udruga/neprofitna organizacija koja zapošljava osobu s invaliditetom može ostvariti sljedeće poticaje:</a:t>
            </a:r>
          </a:p>
          <a:p>
            <a:pPr>
              <a:buClr>
                <a:schemeClr val="accent4"/>
              </a:buClr>
              <a:buFont typeface="Arial" panose="020B0604020202020204" pitchFamily="34" charset="0"/>
              <a:buChar char="•"/>
            </a:pPr>
            <a:r>
              <a:rPr lang="hr-HR" sz="1700" dirty="0"/>
              <a:t>subvenciju plaće osobe s invaliditetom</a:t>
            </a:r>
          </a:p>
          <a:p>
            <a:pPr>
              <a:buClr>
                <a:schemeClr val="accent4"/>
              </a:buClr>
              <a:buFont typeface="Arial" panose="020B0604020202020204" pitchFamily="34" charset="0"/>
              <a:buChar char="•"/>
            </a:pPr>
            <a:r>
              <a:rPr lang="hr-HR" sz="1700" dirty="0"/>
              <a:t>sufinanciranje troškova obrazovanja osobe s invaliditetom</a:t>
            </a:r>
          </a:p>
          <a:p>
            <a:pPr>
              <a:buClr>
                <a:schemeClr val="accent4"/>
              </a:buClr>
              <a:buFont typeface="Arial" panose="020B0604020202020204" pitchFamily="34" charset="0"/>
              <a:buChar char="•"/>
            </a:pPr>
            <a:r>
              <a:rPr lang="hr-HR" sz="1700" dirty="0"/>
              <a:t>sufinanciranje troškova prilagodbe radnog mjesta osobe s invaliditetom</a:t>
            </a:r>
          </a:p>
          <a:p>
            <a:pPr>
              <a:buClr>
                <a:schemeClr val="accent4"/>
              </a:buClr>
              <a:buFont typeface="Arial" panose="020B0604020202020204" pitchFamily="34" charset="0"/>
              <a:buChar char="•"/>
            </a:pPr>
            <a:r>
              <a:rPr lang="hr-HR" sz="1700" dirty="0"/>
              <a:t>sufinanciranje troškova prilagodbe uvjeta rada za osobu s invaliditetom</a:t>
            </a:r>
          </a:p>
          <a:p>
            <a:pPr>
              <a:buClr>
                <a:schemeClr val="accent4"/>
              </a:buClr>
              <a:buFont typeface="Arial" panose="020B0604020202020204" pitchFamily="34" charset="0"/>
              <a:buChar char="•"/>
            </a:pPr>
            <a:r>
              <a:rPr lang="hr-HR" sz="1700" dirty="0"/>
              <a:t>subvenciju u visini uplaćenog doprinosa za obvezno zdravstveno osiguranje</a:t>
            </a:r>
          </a:p>
          <a:p>
            <a:pPr>
              <a:buClr>
                <a:schemeClr val="accent4"/>
              </a:buClr>
              <a:buFont typeface="Arial" panose="020B0604020202020204" pitchFamily="34" charset="0"/>
              <a:buChar char="•"/>
            </a:pPr>
            <a:r>
              <a:rPr lang="hr-HR" sz="1700" dirty="0"/>
              <a:t>financiranje troškova stručne podrške</a:t>
            </a:r>
          </a:p>
          <a:p>
            <a:pPr>
              <a:buClr>
                <a:schemeClr val="accent4"/>
              </a:buClr>
              <a:buFont typeface="Arial" panose="020B0604020202020204" pitchFamily="34" charset="0"/>
              <a:buChar char="•"/>
            </a:pPr>
            <a:r>
              <a:rPr lang="hr-HR" sz="1700" dirty="0"/>
              <a:t>posebna sredstva za razvoj novih tehnologija i poslovnih procesa u cilju zapošljavanja i održavanja zaposlenosti osoba s invaliditetom kod poslodavaca na otvorenom tržištu rada, odnosno kod osoba s invaliditetom koje se </a:t>
            </a:r>
            <a:r>
              <a:rPr lang="hr-HR" sz="1700" dirty="0" err="1"/>
              <a:t>samozapošljavaju</a:t>
            </a:r>
            <a:endParaRPr lang="hr-HR" sz="1700" dirty="0"/>
          </a:p>
          <a:p>
            <a:pPr>
              <a:buClr>
                <a:schemeClr val="accent4"/>
              </a:buClr>
              <a:buFont typeface="Arial" panose="020B0604020202020204" pitchFamily="34" charset="0"/>
              <a:buChar char="•"/>
            </a:pPr>
            <a:r>
              <a:rPr lang="hr-HR" sz="1700" dirty="0"/>
              <a:t>potporu za održivost samozapošljavanja osoba s invaliditetom (</a:t>
            </a:r>
            <a:r>
              <a:rPr lang="hr-HR" sz="1600" dirty="0"/>
              <a:t>na svoje ime</a:t>
            </a:r>
            <a:r>
              <a:rPr lang="hr-HR" sz="1700" dirty="0"/>
              <a:t>)</a:t>
            </a:r>
          </a:p>
          <a:p>
            <a:pPr>
              <a:buClr>
                <a:schemeClr val="accent4"/>
              </a:buClr>
              <a:buFont typeface="Arial" panose="020B0604020202020204" pitchFamily="34" charset="0"/>
              <a:buChar char="•"/>
            </a:pPr>
            <a:r>
              <a:rPr lang="hr-HR" sz="1700" dirty="0"/>
              <a:t>sufinanciranje troškova prijevoza osoba s invaliditetom</a:t>
            </a:r>
          </a:p>
          <a:p>
            <a:pPr marL="109728" indent="0">
              <a:buClr>
                <a:schemeClr val="accent4"/>
              </a:buClr>
              <a:buNone/>
            </a:pPr>
            <a:endParaRPr lang="hr-HR" sz="1700" dirty="0"/>
          </a:p>
          <a:p>
            <a:pPr marL="109728" indent="0">
              <a:buClr>
                <a:schemeClr val="accent4"/>
              </a:buClr>
              <a:buNone/>
            </a:pPr>
            <a:r>
              <a:rPr lang="hr-HR" sz="1700" i="1" dirty="0"/>
              <a:t>+ novčanu nagradu za zapošljavanje izvan kvote </a:t>
            </a:r>
            <a:r>
              <a:rPr lang="hr-HR" sz="1600" i="1" dirty="0"/>
              <a:t>(ne za osobu koja se samozapošljava)</a:t>
            </a:r>
          </a:p>
          <a:p>
            <a:pPr marL="393192" lvl="1" indent="0">
              <a:buNone/>
            </a:pPr>
            <a:endParaRPr lang="hr-HR" sz="2200" dirty="0"/>
          </a:p>
          <a:p>
            <a:pPr marL="393192" lvl="1" indent="0">
              <a:buNone/>
            </a:pPr>
            <a:endParaRPr lang="hr-HR" dirty="0">
              <a:latin typeface="Times New Roman" panose="02020603050405020304" pitchFamily="18" charset="0"/>
              <a:cs typeface="Times New Roman" panose="02020603050405020304" pitchFamily="18" charset="0"/>
            </a:endParaRPr>
          </a:p>
        </p:txBody>
      </p:sp>
      <p:sp>
        <p:nvSpPr>
          <p:cNvPr id="4" name="Rezervirano mjesto broja slajda 3"/>
          <p:cNvSpPr>
            <a:spLocks noGrp="1"/>
          </p:cNvSpPr>
          <p:nvPr>
            <p:ph type="sldNum" sz="quarter" idx="12"/>
          </p:nvPr>
        </p:nvSpPr>
        <p:spPr/>
        <p:txBody>
          <a:bodyPr/>
          <a:lstStyle/>
          <a:p>
            <a:fld id="{93432230-C84C-4B44-A376-66CD21F15DC1}" type="slidenum">
              <a:rPr lang="hr-HR" smtClean="0"/>
              <a:t>4</a:t>
            </a:fld>
            <a:endParaRPr lang="hr-HR" dirty="0"/>
          </a:p>
        </p:txBody>
      </p:sp>
      <p:sp>
        <p:nvSpPr>
          <p:cNvPr id="5" name="Naslov 4"/>
          <p:cNvSpPr>
            <a:spLocks noGrp="1"/>
          </p:cNvSpPr>
          <p:nvPr>
            <p:ph type="title"/>
          </p:nvPr>
        </p:nvSpPr>
        <p:spPr>
          <a:xfrm>
            <a:off x="971600" y="274638"/>
            <a:ext cx="7488832" cy="562074"/>
          </a:xfrm>
        </p:spPr>
        <p:txBody>
          <a:bodyPr>
            <a:noAutofit/>
          </a:bodyPr>
          <a:lstStyle/>
          <a:p>
            <a:pPr lvl="2" algn="ctr" rtl="0">
              <a:spcBef>
                <a:spcPct val="0"/>
              </a:spcBef>
            </a:pPr>
            <a:br>
              <a:rPr lang="hr-HR" sz="3200" dirty="0">
                <a:latin typeface="Times New Roman" panose="02020603050405020304" pitchFamily="18" charset="0"/>
                <a:cs typeface="Times New Roman" panose="02020603050405020304" pitchFamily="18" charset="0"/>
              </a:rPr>
            </a:br>
            <a:br>
              <a:rPr lang="hr-HR" sz="3200" dirty="0">
                <a:latin typeface="Times New Roman" panose="02020603050405020304" pitchFamily="18" charset="0"/>
                <a:cs typeface="Times New Roman" panose="02020603050405020304" pitchFamily="18" charset="0"/>
              </a:rPr>
            </a:br>
            <a:endParaRPr lang="hr-HR" sz="3200" dirty="0"/>
          </a:p>
        </p:txBody>
      </p:sp>
      <p:sp>
        <p:nvSpPr>
          <p:cNvPr id="7"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Tree>
    <p:extLst>
      <p:ext uri="{BB962C8B-B14F-4D97-AF65-F5344CB8AC3E}">
        <p14:creationId xmlns:p14="http://schemas.microsoft.com/office/powerpoint/2010/main" val="1043573237"/>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zervirano mjesto broja slajda 3"/>
          <p:cNvSpPr>
            <a:spLocks noGrp="1"/>
          </p:cNvSpPr>
          <p:nvPr>
            <p:ph type="sldNum" sz="quarter" idx="12"/>
          </p:nvPr>
        </p:nvSpPr>
        <p:spPr/>
        <p:txBody>
          <a:bodyPr/>
          <a:lstStyle/>
          <a:p>
            <a:fld id="{93432230-C84C-4B44-A376-66CD21F15DC1}" type="slidenum">
              <a:rPr lang="hr-HR" smtClean="0"/>
              <a:t>5</a:t>
            </a:fld>
            <a:endParaRPr lang="hr-HR" dirty="0"/>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7" name="Naslov 2"/>
          <p:cNvSpPr>
            <a:spLocks noGrp="1"/>
          </p:cNvSpPr>
          <p:nvPr>
            <p:ph type="title"/>
          </p:nvPr>
        </p:nvSpPr>
        <p:spPr>
          <a:xfrm>
            <a:off x="935088" y="836712"/>
            <a:ext cx="8208912" cy="500224"/>
          </a:xfrm>
        </p:spPr>
        <p:txBody>
          <a:bodyPr>
            <a:noAutofit/>
          </a:bodyPr>
          <a:lstStyle/>
          <a:p>
            <a:pPr algn="l"/>
            <a:r>
              <a:rPr lang="hr-HR" sz="2400" dirty="0">
                <a:solidFill>
                  <a:schemeClr val="tx1"/>
                </a:solidFill>
                <a:latin typeface="Times New Roman" panose="02020603050405020304" pitchFamily="18" charset="0"/>
                <a:cs typeface="Times New Roman" panose="02020603050405020304" pitchFamily="18" charset="0"/>
              </a:rPr>
              <a:t>Vrste poticaja</a:t>
            </a:r>
          </a:p>
        </p:txBody>
      </p:sp>
      <p:sp>
        <p:nvSpPr>
          <p:cNvPr id="8" name="Rezervirano mjesto sadržaja 1"/>
          <p:cNvSpPr>
            <a:spLocks noGrp="1"/>
          </p:cNvSpPr>
          <p:nvPr>
            <p:ph idx="1"/>
          </p:nvPr>
        </p:nvSpPr>
        <p:spPr>
          <a:xfrm>
            <a:off x="251520" y="1425737"/>
            <a:ext cx="8201144" cy="4762482"/>
          </a:xfrm>
        </p:spPr>
        <p:txBody>
          <a:bodyPr>
            <a:normAutofit/>
          </a:bodyPr>
          <a:lstStyle/>
          <a:p>
            <a:pPr marL="523875" lvl="1" indent="-342900">
              <a:buClr>
                <a:srgbClr val="FF0000"/>
              </a:buClr>
              <a:buSzPct val="60000"/>
              <a:buFont typeface="Wingdings" panose="05000000000000000000" pitchFamily="2" charset="2"/>
              <a:buChar char="q"/>
              <a:tabLst>
                <a:tab pos="361950" algn="l"/>
              </a:tabLst>
            </a:pPr>
            <a:r>
              <a:rPr lang="hr-HR" sz="2200" b="1" u="sng" dirty="0"/>
              <a:t>Subvencija plaće osoba s invaliditetom </a:t>
            </a:r>
            <a:r>
              <a:rPr lang="hr-HR" sz="2200" dirty="0"/>
              <a:t>(čl. 6.-10. Pravilnika)</a:t>
            </a:r>
          </a:p>
          <a:p>
            <a:pPr lvl="2">
              <a:buFont typeface="Arial" panose="020B0604020202020204" pitchFamily="34" charset="0"/>
              <a:buChar char="•"/>
            </a:pPr>
            <a:r>
              <a:rPr lang="hr-HR" sz="1900" dirty="0"/>
              <a:t>za zapošljavanje na otvorenom tržištu rada, samozapošljavanje i za zapošljavanje u zaštitnoj i integrativnoj radionici subvencija iznosi </a:t>
            </a:r>
            <a:r>
              <a:rPr lang="hr-HR" sz="1900" b="1" dirty="0"/>
              <a:t>10-70% osnovice </a:t>
            </a:r>
            <a:r>
              <a:rPr lang="hr-HR" sz="1900" dirty="0"/>
              <a:t>za izračun subvencije - %-tak utvrđuje centar za profesionalnu rehabilitaciju  - </a:t>
            </a:r>
            <a:r>
              <a:rPr lang="hr-HR" sz="1900" i="1" dirty="0"/>
              <a:t>usluga 10. Procjena radne učinkovitosti</a:t>
            </a:r>
          </a:p>
          <a:p>
            <a:pPr lvl="2">
              <a:buFont typeface="Arial" panose="020B0604020202020204" pitchFamily="34" charset="0"/>
              <a:buChar char="•"/>
            </a:pPr>
            <a:r>
              <a:rPr lang="hr-HR" sz="1900" dirty="0"/>
              <a:t>temeljem nalaza i mišljenja o procjeni radne učinkovitosti centra, ostvarenje prava na subvenciju </a:t>
            </a:r>
            <a:r>
              <a:rPr lang="hr-HR" sz="1900" u="sng" dirty="0"/>
              <a:t>po isteku tri mjeseca od dana upisa u Očevidnik - </a:t>
            </a:r>
            <a:r>
              <a:rPr lang="hr-HR" sz="1900" dirty="0"/>
              <a:t> Pravilnik o profesionalnoj rehabilitaciji i centrima za profesionalnu rehabilitaciju osoba s invaliditetom (NN 75/18)</a:t>
            </a:r>
          </a:p>
          <a:p>
            <a:pPr lvl="2">
              <a:buFont typeface="Arial" panose="020B0604020202020204" pitchFamily="34" charset="0"/>
              <a:buChar char="•"/>
            </a:pPr>
            <a:r>
              <a:rPr lang="hr-HR" sz="1900" b="1" dirty="0"/>
              <a:t>osnovica =</a:t>
            </a:r>
            <a:r>
              <a:rPr lang="hr-HR" sz="1900" dirty="0"/>
              <a:t> iznos osnovice za obračun doprinosa za obvezna osiguranja zaposlene osobe s invaliditetom (</a:t>
            </a:r>
            <a:r>
              <a:rPr lang="hr-HR" sz="1900" b="1" dirty="0"/>
              <a:t>bruto I plaća </a:t>
            </a:r>
            <a:r>
              <a:rPr lang="hr-HR" sz="1900" dirty="0"/>
              <a:t>zaposlene osobe s invaliditetom)</a:t>
            </a:r>
          </a:p>
          <a:p>
            <a:pPr lvl="2">
              <a:buFont typeface="Arial" panose="020B0604020202020204" pitchFamily="34" charset="0"/>
              <a:buChar char="•"/>
            </a:pPr>
            <a:r>
              <a:rPr lang="hr-HR" sz="1900" dirty="0"/>
              <a:t>podnošenje zahtjeva u roku od 30 dana od dana isplate plaće, doprinosa i poreza za mjesec za koji se traži subvencija plaće</a:t>
            </a:r>
          </a:p>
          <a:p>
            <a:endParaRPr lang="hr-HR" sz="1900" dirty="0"/>
          </a:p>
        </p:txBody>
      </p:sp>
    </p:spTree>
    <p:extLst>
      <p:ext uri="{BB962C8B-B14F-4D97-AF65-F5344CB8AC3E}">
        <p14:creationId xmlns:p14="http://schemas.microsoft.com/office/powerpoint/2010/main" val="385550730"/>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6</a:t>
            </a:fld>
            <a:endParaRPr lang="hr-HR" dirty="0"/>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9" name="Rezervirano mjesto sadržaja 1"/>
          <p:cNvSpPr>
            <a:spLocks noGrp="1"/>
          </p:cNvSpPr>
          <p:nvPr>
            <p:ph idx="1"/>
          </p:nvPr>
        </p:nvSpPr>
        <p:spPr>
          <a:xfrm>
            <a:off x="261200" y="1268760"/>
            <a:ext cx="8568952" cy="4968552"/>
          </a:xfrm>
        </p:spPr>
        <p:txBody>
          <a:bodyPr>
            <a:normAutofit/>
          </a:bodyPr>
          <a:lstStyle/>
          <a:p>
            <a:pPr marL="523875" lvl="1" indent="-342900">
              <a:buClr>
                <a:schemeClr val="accent2"/>
              </a:buClr>
              <a:buSzPct val="60000"/>
              <a:buFont typeface="Wingdings" panose="05000000000000000000" pitchFamily="2" charset="2"/>
              <a:buChar char="q"/>
            </a:pPr>
            <a:r>
              <a:rPr lang="hr-HR" sz="2000" b="1" u="sng" dirty="0"/>
              <a:t>Sufinanciranje troškova obrazovanja </a:t>
            </a:r>
            <a:r>
              <a:rPr lang="hr-HR" sz="2000" dirty="0"/>
              <a:t>(osposobljavanja i usavršavanja) za osobu s invaliditetom (čl. 11.-16. Pravilnika)</a:t>
            </a:r>
          </a:p>
          <a:p>
            <a:pPr lvl="2">
              <a:buFont typeface="Arial" panose="020B0604020202020204" pitchFamily="34" charset="0"/>
              <a:buChar char="•"/>
            </a:pPr>
            <a:r>
              <a:rPr lang="hr-HR" sz="1800" b="1" u="sng" dirty="0"/>
              <a:t>osposobljavanje</a:t>
            </a:r>
            <a:r>
              <a:rPr lang="hr-HR" sz="1800" dirty="0"/>
              <a:t> – stjecanje teorijskog i praktičnog znanja potrebnog za obavljanje poslova jednostavnije složenosti (težište na praktičnom savladavanju i usvajanju znanja i vještina radnih operacija)</a:t>
            </a:r>
          </a:p>
          <a:p>
            <a:pPr lvl="2">
              <a:buFont typeface="Arial" panose="020B0604020202020204" pitchFamily="34" charset="0"/>
              <a:buChar char="•"/>
            </a:pPr>
            <a:r>
              <a:rPr lang="hr-HR" sz="1800" b="1" u="sng" dirty="0"/>
              <a:t>usavršavanje</a:t>
            </a:r>
            <a:r>
              <a:rPr lang="hr-HR" sz="1800" dirty="0"/>
              <a:t> – programi namijenjeni stručnjacima sa najmanje završenom srednjom naobrazbom koji proširuju stručno znanje u skladu s potrebama tržišta rada i razvojem novih tehnologija</a:t>
            </a:r>
          </a:p>
          <a:p>
            <a:pPr marL="1077913" lvl="2">
              <a:buFont typeface="Courier New" panose="02070309020205020404" pitchFamily="49" charset="0"/>
              <a:buChar char="o"/>
            </a:pPr>
            <a:r>
              <a:rPr lang="hr-HR" sz="1800" dirty="0"/>
              <a:t>programi za obnavljanje i dopunjavanje prethodno stečenih znanja i za stjecanje novih znanja</a:t>
            </a:r>
          </a:p>
          <a:p>
            <a:pPr marL="1077913" lvl="2">
              <a:buFont typeface="Courier New" panose="02070309020205020404" pitchFamily="49" charset="0"/>
              <a:buChar char="o"/>
            </a:pPr>
            <a:r>
              <a:rPr lang="hr-HR" sz="1800" dirty="0"/>
              <a:t>programi višega stupnja naobrazbe (produženo srednje stručno obrazovanje) koji završavaju specijalističkim ispitom (ispitom za zanimanje poslovođe, majstora ili specijaliziranog djelatnika)</a:t>
            </a:r>
          </a:p>
        </p:txBody>
      </p:sp>
    </p:spTree>
    <p:extLst>
      <p:ext uri="{BB962C8B-B14F-4D97-AF65-F5344CB8AC3E}">
        <p14:creationId xmlns:p14="http://schemas.microsoft.com/office/powerpoint/2010/main" val="3786466689"/>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solidFill>
                  <a:prstClr val="black"/>
                </a:solidFill>
              </a:rPr>
              <a:pPr/>
              <a:t>7</a:t>
            </a:fld>
            <a:endParaRPr lang="hr-HR" dirty="0">
              <a:solidFill>
                <a:prstClr val="black"/>
              </a:solidFill>
            </a:endParaRPr>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prstClr val="black"/>
              </a:solidFill>
              <a:effectLst/>
            </a:endParaRPr>
          </a:p>
        </p:txBody>
      </p:sp>
      <p:sp>
        <p:nvSpPr>
          <p:cNvPr id="9" name="Rezervirano mjesto sadržaja 1"/>
          <p:cNvSpPr>
            <a:spLocks noGrp="1"/>
          </p:cNvSpPr>
          <p:nvPr>
            <p:ph idx="1"/>
          </p:nvPr>
        </p:nvSpPr>
        <p:spPr>
          <a:xfrm>
            <a:off x="282684" y="1460516"/>
            <a:ext cx="8578632" cy="4320480"/>
          </a:xfrm>
        </p:spPr>
        <p:txBody>
          <a:bodyPr>
            <a:normAutofit/>
          </a:bodyPr>
          <a:lstStyle/>
          <a:p>
            <a:pPr lvl="2">
              <a:buFont typeface="Arial" panose="020B0604020202020204" pitchFamily="34" charset="0"/>
              <a:buChar char="•"/>
            </a:pPr>
            <a:r>
              <a:rPr lang="hr-HR" sz="1900" dirty="0"/>
              <a:t>50 -70 % iznosa troškova</a:t>
            </a:r>
          </a:p>
          <a:p>
            <a:pPr marL="1077913" lvl="2">
              <a:buFont typeface="Courier New" panose="02070309020205020404" pitchFamily="49" charset="0"/>
              <a:buChar char="o"/>
            </a:pPr>
            <a:r>
              <a:rPr lang="hr-HR" sz="1900" dirty="0"/>
              <a:t>upisnina</a:t>
            </a:r>
          </a:p>
          <a:p>
            <a:pPr marL="1077913" lvl="2">
              <a:buFont typeface="Courier New" panose="02070309020205020404" pitchFamily="49" charset="0"/>
              <a:buChar char="o"/>
            </a:pPr>
            <a:r>
              <a:rPr lang="hr-HR" sz="1900" dirty="0"/>
              <a:t>prijevoz (za osobu s invaliditetom i za osobu koja joj je pratitelj) – u međugradskom ili međumjesnom prijevozu</a:t>
            </a:r>
          </a:p>
          <a:p>
            <a:pPr marL="849313" lvl="2" indent="0">
              <a:buNone/>
            </a:pPr>
            <a:endParaRPr lang="hr-HR" sz="1900" dirty="0"/>
          </a:p>
          <a:p>
            <a:pPr lvl="2">
              <a:buFont typeface="Arial" panose="020B0604020202020204" pitchFamily="34" charset="0"/>
              <a:buChar char="•"/>
            </a:pPr>
            <a:r>
              <a:rPr lang="hr-HR" sz="1900" dirty="0"/>
              <a:t>programi obrazovanja u trajanju od najduže 6 mjeseci (iznimno do 12 mjeseci)</a:t>
            </a:r>
          </a:p>
          <a:p>
            <a:pPr marL="630936" lvl="2" indent="0">
              <a:buNone/>
            </a:pPr>
            <a:endParaRPr lang="hr-HR" sz="1900" dirty="0"/>
          </a:p>
          <a:p>
            <a:pPr lvl="2">
              <a:buFont typeface="Arial" panose="020B0604020202020204" pitchFamily="34" charset="0"/>
              <a:buChar char="•"/>
            </a:pPr>
            <a:r>
              <a:rPr lang="hr-HR" sz="1900" dirty="0"/>
              <a:t>ne za programe obrazovanja koji su završeni ili su u tijeku u trenutku podnošenja zahtjeva</a:t>
            </a:r>
          </a:p>
        </p:txBody>
      </p:sp>
    </p:spTree>
    <p:extLst>
      <p:ext uri="{BB962C8B-B14F-4D97-AF65-F5344CB8AC3E}">
        <p14:creationId xmlns:p14="http://schemas.microsoft.com/office/powerpoint/2010/main" val="2678337046"/>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solidFill>
                  <a:prstClr val="black"/>
                </a:solidFill>
              </a:rPr>
              <a:pPr/>
              <a:t>8</a:t>
            </a:fld>
            <a:endParaRPr lang="hr-HR" dirty="0">
              <a:solidFill>
                <a:prstClr val="black"/>
              </a:solidFill>
            </a:endParaRPr>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prstClr val="black"/>
              </a:solidFill>
              <a:effectLst/>
            </a:endParaRPr>
          </a:p>
        </p:txBody>
      </p:sp>
      <p:sp>
        <p:nvSpPr>
          <p:cNvPr id="9" name="Rezervirano mjesto sadržaja 1"/>
          <p:cNvSpPr>
            <a:spLocks noGrp="1"/>
          </p:cNvSpPr>
          <p:nvPr>
            <p:ph idx="1"/>
          </p:nvPr>
        </p:nvSpPr>
        <p:spPr>
          <a:xfrm>
            <a:off x="287524" y="1498092"/>
            <a:ext cx="8568952" cy="3861816"/>
          </a:xfrm>
        </p:spPr>
        <p:txBody>
          <a:bodyPr>
            <a:normAutofit/>
          </a:bodyPr>
          <a:lstStyle/>
          <a:p>
            <a:pPr lvl="2">
              <a:buFont typeface="Arial" panose="020B0604020202020204" pitchFamily="34" charset="0"/>
              <a:buChar char="•"/>
            </a:pPr>
            <a:r>
              <a:rPr lang="hr-HR" sz="2000" i="1" dirty="0"/>
              <a:t>poslodavcu koji ima pravo na odbitak pretporeza, odnosno koji je obveznik poreza na dodanu vrijednost, u stvarne troškove obrazovanja priznaje se samo trošak porezne osnovice (trošak bez poreza na dodanu vrijednost), dok se poslodavcu koji nema pravo na odbitak pretporeza, odnosno koji nije obveznik poreza na dodanu vrijednost, u stvarne troškove obrazovanja priznaje osim troška porezne osnovice i trošak poreza na dodanu vrijednost (trošak sa porezom na dodanu vrijednost)</a:t>
            </a:r>
          </a:p>
          <a:p>
            <a:pPr lvl="2">
              <a:buFont typeface="Arial" panose="020B0604020202020204" pitchFamily="34" charset="0"/>
              <a:buChar char="•"/>
            </a:pPr>
            <a:endParaRPr lang="hr-HR" sz="2000" u="sng" dirty="0"/>
          </a:p>
          <a:p>
            <a:pPr lvl="2">
              <a:buFont typeface="Arial" panose="020B0604020202020204" pitchFamily="34" charset="0"/>
              <a:buChar char="•"/>
            </a:pPr>
            <a:r>
              <a:rPr lang="hr-HR" sz="2000" u="sng" dirty="0"/>
              <a:t>obveza neotkazivanja ugovora o radu 12 mjeseci od dana završetka obrazovanja</a:t>
            </a:r>
          </a:p>
          <a:p>
            <a:pPr marL="630936" lvl="2" indent="0">
              <a:buNone/>
            </a:pPr>
            <a:endParaRPr lang="hr-HR" sz="2000" dirty="0"/>
          </a:p>
        </p:txBody>
      </p:sp>
    </p:spTree>
    <p:extLst>
      <p:ext uri="{BB962C8B-B14F-4D97-AF65-F5344CB8AC3E}">
        <p14:creationId xmlns:p14="http://schemas.microsoft.com/office/powerpoint/2010/main" val="205551012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p:cNvSpPr>
            <a:spLocks noGrp="1"/>
          </p:cNvSpPr>
          <p:nvPr>
            <p:ph type="sldNum" sz="quarter" idx="12"/>
          </p:nvPr>
        </p:nvSpPr>
        <p:spPr/>
        <p:txBody>
          <a:bodyPr/>
          <a:lstStyle/>
          <a:p>
            <a:fld id="{93432230-C84C-4B44-A376-66CD21F15DC1}" type="slidenum">
              <a:rPr lang="hr-HR" smtClean="0"/>
              <a:t>9</a:t>
            </a:fld>
            <a:endParaRPr lang="hr-HR" dirty="0"/>
          </a:p>
        </p:txBody>
      </p:sp>
      <p:sp>
        <p:nvSpPr>
          <p:cNvPr id="6" name="Naslov 1"/>
          <p:cNvSpPr txBox="1">
            <a:spLocks/>
          </p:cNvSpPr>
          <p:nvPr/>
        </p:nvSpPr>
        <p:spPr>
          <a:xfrm>
            <a:off x="2339752" y="260648"/>
            <a:ext cx="4752528" cy="704950"/>
          </a:xfrm>
          <a:prstGeom prst="rect">
            <a:avLst/>
          </a:prstGeom>
        </p:spPr>
        <p:txBody>
          <a:bodyPr vert="horz" rtlCol="0" anchor="ctr">
            <a:noAutofit/>
            <a:scene3d>
              <a:camera prst="orthographicFront"/>
              <a:lightRig rig="soft" dir="t"/>
            </a:scene3d>
            <a:sp3d prstMaterial="softEdge">
              <a:bevelT w="25400" h="25400"/>
            </a:sp3d>
          </a:bodyPr>
          <a:lstStyle>
            <a:lvl1pPr algn="ctr" rtl="0" eaLnBrk="1" latinLnBrk="0" hangingPunct="1">
              <a:spcBef>
                <a:spcPct val="0"/>
              </a:spcBef>
              <a:buNone/>
              <a:defRPr kumimoji="0" sz="3200" b="1" kern="1200">
                <a:solidFill>
                  <a:schemeClr val="tx2"/>
                </a:solidFill>
                <a:effectLst>
                  <a:outerShdw blurRad="31750" dist="25400" dir="5400000" algn="tl" rotWithShape="0">
                    <a:srgbClr val="000000">
                      <a:alpha val="25000"/>
                    </a:srgbClr>
                  </a:outerShdw>
                </a:effectLst>
                <a:latin typeface="Times New Roman" panose="02020603050405020304" pitchFamily="18" charset="0"/>
                <a:ea typeface="+mj-ea"/>
                <a:cs typeface="Times New Roman" panose="02020603050405020304" pitchFamily="18" charset="0"/>
              </a:defRPr>
            </a:lvl1pPr>
            <a:extLst/>
          </a:lstStyle>
          <a:p>
            <a:endParaRPr lang="hr-HR" sz="1400" dirty="0">
              <a:solidFill>
                <a:schemeClr val="tx1"/>
              </a:solidFill>
              <a:effectLst/>
            </a:endParaRPr>
          </a:p>
        </p:txBody>
      </p:sp>
      <p:sp>
        <p:nvSpPr>
          <p:cNvPr id="7" name="Rezervirano mjesto sadržaja 1"/>
          <p:cNvSpPr>
            <a:spLocks noGrp="1"/>
          </p:cNvSpPr>
          <p:nvPr>
            <p:ph idx="1"/>
          </p:nvPr>
        </p:nvSpPr>
        <p:spPr>
          <a:xfrm>
            <a:off x="395536" y="836712"/>
            <a:ext cx="8085584" cy="5472607"/>
          </a:xfrm>
        </p:spPr>
        <p:txBody>
          <a:bodyPr>
            <a:noAutofit/>
          </a:bodyPr>
          <a:lstStyle/>
          <a:p>
            <a:pPr marL="523875" lvl="1" indent="-342900">
              <a:buClr>
                <a:schemeClr val="accent2"/>
              </a:buClr>
              <a:buSzPct val="60000"/>
              <a:buFont typeface="Wingdings" panose="05000000000000000000" pitchFamily="2" charset="2"/>
              <a:buChar char="q"/>
            </a:pPr>
            <a:endParaRPr lang="hr-HR" sz="2000" u="sng" dirty="0"/>
          </a:p>
          <a:p>
            <a:pPr marL="523875" lvl="1" indent="-342900">
              <a:buClr>
                <a:schemeClr val="accent2"/>
              </a:buClr>
              <a:buSzPct val="60000"/>
              <a:buFont typeface="Wingdings" panose="05000000000000000000" pitchFamily="2" charset="2"/>
              <a:buChar char="q"/>
            </a:pPr>
            <a:r>
              <a:rPr lang="hr-HR" sz="2000" b="1" u="sng" dirty="0"/>
              <a:t>Sufinanciranje troškova  za prilagodbu radnog mjesta – arhitektonska prilagodba </a:t>
            </a:r>
            <a:r>
              <a:rPr lang="hr-HR" sz="2000" dirty="0"/>
              <a:t>(čl. 17.-22. Pravilnika)</a:t>
            </a:r>
          </a:p>
          <a:p>
            <a:pPr lvl="2">
              <a:buFont typeface="Arial" panose="020B0604020202020204" pitchFamily="34" charset="0"/>
              <a:buChar char="•"/>
            </a:pPr>
            <a:r>
              <a:rPr lang="hr-HR" sz="1800" dirty="0"/>
              <a:t>za zapošljavanje na otvorenom tržištu rada te za samozapošljavanje </a:t>
            </a:r>
          </a:p>
          <a:p>
            <a:pPr lvl="2">
              <a:buFont typeface="Arial" panose="020B0604020202020204" pitchFamily="34" charset="0"/>
              <a:buChar char="•"/>
            </a:pPr>
            <a:r>
              <a:rPr lang="hr-HR" sz="1800" dirty="0"/>
              <a:t>nalaz i mišljenje centra za profesionalnu rehabilitaciju o utvrđenoj potrebi prilagodbi – </a:t>
            </a:r>
            <a:r>
              <a:rPr lang="hr-HR" sz="1800" i="1" dirty="0"/>
              <a:t>usluga 9. Izrada plana prilagodbe radnog mjesta i radnog okoliša (arhitektonska prilagodba) te potrebne prilagodbe opreme i sredstava za rad (tehnička prilagodba)</a:t>
            </a:r>
          </a:p>
          <a:p>
            <a:pPr marL="630936" lvl="2" indent="0">
              <a:buNone/>
            </a:pPr>
            <a:endParaRPr lang="hr-HR" sz="1800" i="1" dirty="0"/>
          </a:p>
          <a:p>
            <a:pPr lvl="2">
              <a:buFont typeface="Arial" panose="020B0604020202020204" pitchFamily="34" charset="0"/>
              <a:buChar char="•"/>
            </a:pPr>
            <a:r>
              <a:rPr lang="hr-HR" sz="1800" dirty="0"/>
              <a:t>u visini stvarnih troškova prilagodbe, ali maksimalno do 40 osnovica (minimalna plaća) za jednu osobu s invaliditetom (38.800,00 € u 2025.)</a:t>
            </a:r>
          </a:p>
          <a:p>
            <a:pPr marL="630936" lvl="2" indent="0">
              <a:buNone/>
            </a:pPr>
            <a:endParaRPr lang="hr-HR" sz="1800" dirty="0"/>
          </a:p>
          <a:p>
            <a:pPr lvl="2">
              <a:buFont typeface="Arial" panose="020B0604020202020204" pitchFamily="34" charset="0"/>
              <a:buChar char="•"/>
            </a:pPr>
            <a:r>
              <a:rPr lang="hr-HR" sz="1800" dirty="0"/>
              <a:t>u troškove prilagodbe radnog mjesta ubraja se i trošak izrade nalaza i mišljenja centra</a:t>
            </a:r>
          </a:p>
          <a:p>
            <a:pPr marL="630936" lvl="2" indent="0">
              <a:buNone/>
            </a:pPr>
            <a:endParaRPr lang="hr-HR" sz="1800" dirty="0"/>
          </a:p>
          <a:p>
            <a:pPr lvl="2">
              <a:buFont typeface="Arial" panose="020B0604020202020204" pitchFamily="34" charset="0"/>
              <a:buChar char="•"/>
            </a:pPr>
            <a:endParaRPr lang="hr-HR" sz="1800" dirty="0"/>
          </a:p>
          <a:p>
            <a:pPr marL="630936" lvl="2" indent="0">
              <a:buNone/>
            </a:pPr>
            <a:endParaRPr lang="hr-HR" sz="1800" dirty="0"/>
          </a:p>
          <a:p>
            <a:pPr lvl="2">
              <a:buFont typeface="Arial" panose="020B0604020202020204" pitchFamily="34" charset="0"/>
              <a:buChar char="•"/>
            </a:pPr>
            <a:endParaRPr lang="hr-HR" sz="1800" dirty="0"/>
          </a:p>
        </p:txBody>
      </p:sp>
    </p:spTree>
    <p:extLst>
      <p:ext uri="{BB962C8B-B14F-4D97-AF65-F5344CB8AC3E}">
        <p14:creationId xmlns:p14="http://schemas.microsoft.com/office/powerpoint/2010/main" val="2938042019"/>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omilanje">
  <a:themeElements>
    <a:clrScheme name="Gomilanj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klasičn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11586</TotalTime>
  <Words>2777</Words>
  <Application>Microsoft Office PowerPoint</Application>
  <PresentationFormat>Prikaz na zaslonu (4:3)</PresentationFormat>
  <Paragraphs>231</Paragraphs>
  <Slides>28</Slides>
  <Notes>2</Notes>
  <HiddenSlides>0</HiddenSlides>
  <MMClips>0</MMClips>
  <ScaleCrop>false</ScaleCrop>
  <HeadingPairs>
    <vt:vector size="6" baseType="variant">
      <vt:variant>
        <vt:lpstr>Korišteni fontovi</vt:lpstr>
      </vt:variant>
      <vt:variant>
        <vt:i4>7</vt:i4>
      </vt:variant>
      <vt:variant>
        <vt:lpstr>Tema</vt:lpstr>
      </vt:variant>
      <vt:variant>
        <vt:i4>1</vt:i4>
      </vt:variant>
      <vt:variant>
        <vt:lpstr>Naslovi slajdova</vt:lpstr>
      </vt:variant>
      <vt:variant>
        <vt:i4>28</vt:i4>
      </vt:variant>
    </vt:vector>
  </HeadingPairs>
  <TitlesOfParts>
    <vt:vector size="36" baseType="lpstr">
      <vt:lpstr>Arial</vt:lpstr>
      <vt:lpstr>Calibri</vt:lpstr>
      <vt:lpstr>Courier New</vt:lpstr>
      <vt:lpstr>Symbol</vt:lpstr>
      <vt:lpstr>Times New Roman</vt:lpstr>
      <vt:lpstr>Wingdings</vt:lpstr>
      <vt:lpstr>Wingdings 2</vt:lpstr>
      <vt:lpstr>Gomilanje</vt:lpstr>
      <vt:lpstr>  Poticaji pri zapošljavanju osoba s invaliditetom</vt:lpstr>
      <vt:lpstr>      Zakonska osnova</vt:lpstr>
      <vt:lpstr>  </vt:lpstr>
      <vt:lpstr>  </vt:lpstr>
      <vt:lpstr>Vrste poticaja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    </vt:lpstr>
      <vt:lpstr>    </vt:lpstr>
      <vt:lpstr>PowerPoint prezentacija</vt:lpstr>
      <vt:lpstr>PowerPoint prezentacija</vt:lpstr>
      <vt:lpstr>  Tko ne može ostvariti pravo na nagradu</vt:lpstr>
      <vt:lpstr>PowerPoint prezentacija</vt:lpstr>
      <vt:lpstr>PowerPoint prezentacija</vt:lpstr>
      <vt:lpstr>PowerPoint prezentacija</vt:lpstr>
      <vt:lpstr>PowerPoint prezentacija</vt:lpstr>
      <vt:lpstr>PowerPoint prezentacija</vt:lpstr>
      <vt:lpstr>PowerPoint prezentacija</vt:lpstr>
    </vt:vector>
  </TitlesOfParts>
  <Company>Fond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prezentacija</dc:title>
  <dc:creator>Ana Marinović</dc:creator>
  <cp:lastModifiedBy>Alen Kolar</cp:lastModifiedBy>
  <cp:revision>638</cp:revision>
  <cp:lastPrinted>2021-10-23T08:23:33Z</cp:lastPrinted>
  <dcterms:created xsi:type="dcterms:W3CDTF">2014-04-04T10:11:08Z</dcterms:created>
  <dcterms:modified xsi:type="dcterms:W3CDTF">2025-04-16T09:46:15Z</dcterms:modified>
</cp:coreProperties>
</file>